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12" d="100"/>
          <a:sy n="112" d="100"/>
        </p:scale>
        <p:origin x="-104" y="-152"/>
      </p:cViewPr>
      <p:guideLst>
        <p:guide orient="horz" pos="1620"/>
        <p:guide pos="2880"/>
      </p:guideLst>
    </p:cSldViewPr>
  </p:slideViewPr>
  <p:notesTextViewPr>
    <p:cViewPr>
      <p:scale>
        <a:sx n="100" d="100"/>
        <a:sy n="100" d="100"/>
      </p:scale>
      <p:origin x="0" y="96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3664849004"/>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 Id="rId3" Type="http://schemas.openxmlformats.org/officeDocument/2006/relationships/hyperlink" Target="https://shapermit.com/shape-rmit-catalysts"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
        <p:cNvGrpSpPr/>
        <p:nvPr/>
      </p:nvGrpSpPr>
      <p:grpSpPr>
        <a:xfrm>
          <a:off x="0" y="0"/>
          <a:ext cx="0" cy="0"/>
          <a:chOff x="0" y="0"/>
          <a:chExt cx="0" cy="0"/>
        </a:xfrm>
      </p:grpSpPr>
      <p:sp>
        <p:nvSpPr>
          <p:cNvPr id="36" name="Shape 36"/>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 name="Shape 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GB"/>
              <a:t>{{This presentation pack is intended to be adaptable to your audience, the amount of time you have, and the key messages you feel are important in your context. We are trusting you to represent #shapeRMIT accurately.}}</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Shape 135"/>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6" name="Shape 13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GB"/>
              <a:t>{{This slide gives detail on the six major ways that people can participate. While the previous slides detailed the core ways to be involved, this slide lists all of the means of getting involved. It highlights the entry points for involvement - workshops, events, news - as well as the highest level of participation - becoming a Catalyst. This slide gives a sense of the many ways in which someone can participate. Take your audience through all six of these, one-by-one, but feel free to paraphrase the text.}}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2" name="Shape 14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GB"/>
              <a:t>{{At its current stage of development, the strategy is exploring seven priority themes. There are discussion groups and prompt questions provided for each of these themes. More detail on the themes is provided on the “The 5 Year Strategy” page on shapermit.com}}</a:t>
            </a:r>
          </a:p>
          <a:p>
            <a:pPr rtl="0">
              <a:spcBef>
                <a:spcPts val="0"/>
              </a:spcBef>
              <a:buNone/>
            </a:pPr>
            <a:endParaRPr/>
          </a:p>
          <a:p>
            <a:pPr rtl="0">
              <a:spcBef>
                <a:spcPts val="0"/>
              </a:spcBef>
              <a:buNone/>
            </a:pPr>
            <a:r>
              <a:rPr lang="en-GB"/>
              <a:t>{{If possible, try to imagine how your community’s ideas and aspirations might fit into one of these themes. If not, there will be some guidance in the online collaboration guide as to how you might lead a discussion on a topic that doesn’t fit in here.}}</a:t>
            </a:r>
          </a:p>
          <a:p>
            <a:pPr rtl="0">
              <a:spcBef>
                <a:spcPts val="0"/>
              </a:spcBef>
              <a:buNone/>
            </a:pPr>
            <a:endParaRPr/>
          </a:p>
          <a:p>
            <a:pPr>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2" name="Shape 1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GB"/>
              <a:t>{{This slide can be helpful to understand the difference between the kinds of discussion groups we expect to have as part of #shapeRMIT. Initially, the focus is on predefined groups in which participants discuss the seven priority themes. As a Catalyst, you might host an “emergent group” which focuses on an issue or idea for action that is specifically relevant to your community. And if you are a very enthusiastic Catalyst, you might use a “planning group” to plan a spectacula #shapeRMIT event or campaign with your peers.}}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6" name="Shape 1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GB"/>
              <a:t>{{This slide provides a more fine-grained picture about how an idea for action could be developed. </a:t>
            </a:r>
            <a:r>
              <a:rPr lang="en-GB">
                <a:solidFill>
                  <a:schemeClr val="dk1"/>
                </a:solidFill>
              </a:rPr>
              <a:t>Remember, ideas for action are coming soon but not ready on the site yet.</a:t>
            </a:r>
            <a:r>
              <a:rPr lang="en-GB"/>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8" name="Shape 1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GB">
                <a:solidFill>
                  <a:schemeClr val="dk1"/>
                </a:solidFill>
              </a:rPr>
              <a:t>{{This slide provides another scenario for how an idea for action could be developed. Review the “Getting Started &amp; Help” page on shapermit.com if you need a better understanding of how proposals work in discussion groups - they are separate from ideas for action.}}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5" name="Shape 21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GB">
                <a:solidFill>
                  <a:schemeClr val="dk1"/>
                </a:solidFill>
              </a:rPr>
              <a:t>{{This slide shows how the different opportunities for participation will unfold through time. Note that strategy development happens in two big stages. There will be more opportunity to influence the strategy during the first stage, before the strategy goes to Council. But be sure to emphasise that the opportunity to shape the future of RMIT doesn’t end at this point. Commentary on the strategy will continue through November. More importantly, ideas for action are perhaps the most meaningful way to bring change to RMIT for your specific community or interest area. These will continue into November and possibly beyond.}}</a:t>
            </a:r>
          </a:p>
          <a:p>
            <a:pPr rtl="0">
              <a:spcBef>
                <a:spcPts val="0"/>
              </a:spcBef>
              <a:buNone/>
            </a:pPr>
            <a:endParaRPr>
              <a:solidFill>
                <a:schemeClr val="dk1"/>
              </a:solidFill>
            </a:endParaRPr>
          </a:p>
          <a:p>
            <a:pPr lvl="0" rtl="0">
              <a:spcBef>
                <a:spcPts val="0"/>
              </a:spcBef>
              <a:buNone/>
            </a:pPr>
            <a:r>
              <a:rPr lang="en-GB">
                <a:solidFill>
                  <a:schemeClr val="dk1"/>
                </a:solidFill>
              </a:rPr>
              <a:t>{{NOTE: This is the end of slides which are provided by way of introduction to #shapeRMIT’s purpose and process. Any other slides you might introduce depend on what kind activity you propose to do with your group. Consult the Workshop guide, the Online collaboration guide, and the Timelines and campaign guide to understand some ways in which you might engage your community.}}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1" name="Shape 22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8" name="Shape 2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GB"/>
              <a:t>{{Introduce the role of the catalyst at a high level. Refer to the “Role of the catalyst” document in the Catalyst Kit for more detail}}</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Shape 24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4" name="Shape 24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GB"/>
              <a:t>{{This slide provides a picture of how a Catalyst weaves together different face-to-face and online activities to help inspire and enable contribution to #shapeRMIT. You might use yourself as an example for how it can be done.}}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2" name="Shape 2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GB" dirty="0"/>
              <a:t>{{Explain the pieces of the Catalyst Kit and how the enable the Catalyst.}}</a:t>
            </a:r>
          </a:p>
          <a:p>
            <a:pPr rtl="0">
              <a:spcBef>
                <a:spcPts val="0"/>
              </a:spcBef>
              <a:buNone/>
            </a:pPr>
            <a:endParaRPr dirty="0"/>
          </a:p>
          <a:p>
            <a:pPr rtl="0">
              <a:spcBef>
                <a:spcPts val="0"/>
              </a:spcBef>
              <a:buNone/>
            </a:pPr>
            <a:r>
              <a:rPr lang="en-GB" dirty="0"/>
              <a:t>{{Here’s the text from </a:t>
            </a:r>
            <a:r>
              <a:rPr lang="en-GB" u="sng" dirty="0">
                <a:solidFill>
                  <a:schemeClr val="hlink"/>
                </a:solidFill>
                <a:hlinkClick r:id="rId3"/>
              </a:rPr>
              <a:t>https://shapermit.com/shape-rmit-catalysts</a:t>
            </a:r>
            <a:r>
              <a:rPr lang="en-GB" dirty="0"/>
              <a:t>}}</a:t>
            </a:r>
          </a:p>
          <a:p>
            <a:pPr rtl="0">
              <a:spcBef>
                <a:spcPts val="0"/>
              </a:spcBef>
              <a:buNone/>
            </a:pPr>
            <a:endParaRPr dirty="0"/>
          </a:p>
          <a:p>
            <a:pPr lvl="0" rtl="0">
              <a:lnSpc>
                <a:spcPct val="133636"/>
              </a:lnSpc>
              <a:spcBef>
                <a:spcPts val="0"/>
              </a:spcBef>
              <a:spcAft>
                <a:spcPts val="1500"/>
              </a:spcAft>
              <a:buClr>
                <a:schemeClr val="dk1"/>
              </a:buClr>
              <a:buSzPct val="100000"/>
              <a:buFont typeface="Arial"/>
              <a:buNone/>
            </a:pPr>
            <a:r>
              <a:rPr lang="en-GB" dirty="0">
                <a:solidFill>
                  <a:srgbClr val="333333"/>
                </a:solidFill>
              </a:rPr>
              <a:t>In order to empower Catalysts, we’ve created a Catalyst Kit that gives you everything you need to help spread RMIT to your community.</a:t>
            </a:r>
          </a:p>
          <a:p>
            <a:pPr marL="698500" lvl="0" indent="-298450" rtl="0">
              <a:lnSpc>
                <a:spcPct val="140000"/>
              </a:lnSpc>
              <a:spcBef>
                <a:spcPts val="0"/>
              </a:spcBef>
              <a:spcAft>
                <a:spcPts val="800"/>
              </a:spcAft>
              <a:buClr>
                <a:srgbClr val="333333"/>
              </a:buClr>
              <a:buSzPct val="100000"/>
              <a:buFont typeface="Arial"/>
              <a:buChar char="●"/>
            </a:pPr>
            <a:r>
              <a:rPr lang="en-GB" dirty="0">
                <a:solidFill>
                  <a:srgbClr val="333333"/>
                </a:solidFill>
                <a:latin typeface="Helvetica Neue"/>
                <a:ea typeface="Helvetica Neue"/>
                <a:cs typeface="Helvetica Neue"/>
                <a:sym typeface="Helvetica Neue"/>
              </a:rPr>
              <a:t>Role of The Catalyst one-pager: Explains the role of the Catalyst and how to use the kit</a:t>
            </a:r>
          </a:p>
          <a:p>
            <a:pPr marL="698500" lvl="0" indent="-298450" rtl="0">
              <a:lnSpc>
                <a:spcPct val="140000"/>
              </a:lnSpc>
              <a:spcBef>
                <a:spcPts val="0"/>
              </a:spcBef>
              <a:spcAft>
                <a:spcPts val="800"/>
              </a:spcAft>
              <a:buClr>
                <a:srgbClr val="333333"/>
              </a:buClr>
              <a:buSzPct val="100000"/>
              <a:buFont typeface="Arial"/>
              <a:buChar char="●"/>
            </a:pPr>
            <a:r>
              <a:rPr lang="en-GB" dirty="0">
                <a:solidFill>
                  <a:srgbClr val="333333"/>
                </a:solidFill>
                <a:latin typeface="Helvetica Neue"/>
                <a:ea typeface="Helvetica Neue"/>
                <a:cs typeface="Helvetica Neue"/>
                <a:sym typeface="Helvetica Neue"/>
              </a:rPr>
              <a:t>Presentation pack: Adaptable slides to allow Catalysts to communicate the vision and purpose of #</a:t>
            </a:r>
            <a:r>
              <a:rPr lang="en-GB" dirty="0" err="1">
                <a:solidFill>
                  <a:srgbClr val="333333"/>
                </a:solidFill>
                <a:latin typeface="Helvetica Neue"/>
                <a:ea typeface="Helvetica Neue"/>
                <a:cs typeface="Helvetica Neue"/>
                <a:sym typeface="Helvetica Neue"/>
              </a:rPr>
              <a:t>shapeRMIT</a:t>
            </a:r>
            <a:r>
              <a:rPr lang="en-GB" dirty="0">
                <a:solidFill>
                  <a:srgbClr val="333333"/>
                </a:solidFill>
                <a:latin typeface="Helvetica Neue"/>
                <a:ea typeface="Helvetica Neue"/>
                <a:cs typeface="Helvetica Neue"/>
                <a:sym typeface="Helvetica Neue"/>
              </a:rPr>
              <a:t> and how to participate</a:t>
            </a:r>
          </a:p>
          <a:p>
            <a:pPr marL="698500" lvl="0" indent="-298450" rtl="0">
              <a:lnSpc>
                <a:spcPct val="140000"/>
              </a:lnSpc>
              <a:spcBef>
                <a:spcPts val="0"/>
              </a:spcBef>
              <a:spcAft>
                <a:spcPts val="800"/>
              </a:spcAft>
              <a:buClr>
                <a:srgbClr val="333333"/>
              </a:buClr>
              <a:buSzPct val="100000"/>
              <a:buFont typeface="Arial"/>
              <a:buChar char="●"/>
            </a:pPr>
            <a:r>
              <a:rPr lang="en-GB" dirty="0">
                <a:solidFill>
                  <a:srgbClr val="333333"/>
                </a:solidFill>
                <a:latin typeface="Helvetica Neue"/>
                <a:ea typeface="Helvetica Neue"/>
                <a:cs typeface="Helvetica Neue"/>
                <a:sym typeface="Helvetica Neue"/>
              </a:rPr>
              <a:t>Workshop guide: Guidelines, design principles and modules to allow Catalysts to design and run their own events and workshops</a:t>
            </a:r>
          </a:p>
          <a:p>
            <a:pPr marL="698500" lvl="0" indent="-298450" rtl="0">
              <a:lnSpc>
                <a:spcPct val="140000"/>
              </a:lnSpc>
              <a:spcBef>
                <a:spcPts val="0"/>
              </a:spcBef>
              <a:spcAft>
                <a:spcPts val="800"/>
              </a:spcAft>
              <a:buClr>
                <a:srgbClr val="333333"/>
              </a:buClr>
              <a:buSzPct val="100000"/>
              <a:buFont typeface="Arial"/>
              <a:buChar char="●"/>
            </a:pPr>
            <a:r>
              <a:rPr lang="en-GB" dirty="0">
                <a:solidFill>
                  <a:srgbClr val="333333"/>
                </a:solidFill>
                <a:latin typeface="Helvetica Neue"/>
                <a:ea typeface="Helvetica Neue"/>
                <a:cs typeface="Helvetica Neue"/>
                <a:sym typeface="Helvetica Neue"/>
              </a:rPr>
              <a:t>Online collaboration guide: Specifics about how to use the online tools, and how to initiate and facilitate productive discussions and collaboration</a:t>
            </a:r>
          </a:p>
          <a:p>
            <a:pPr marL="698500" lvl="0" indent="-298450" rtl="0">
              <a:lnSpc>
                <a:spcPct val="140000"/>
              </a:lnSpc>
              <a:spcBef>
                <a:spcPts val="0"/>
              </a:spcBef>
              <a:spcAft>
                <a:spcPts val="800"/>
              </a:spcAft>
              <a:buClr>
                <a:srgbClr val="333333"/>
              </a:buClr>
              <a:buSzPct val="100000"/>
              <a:buFont typeface="Arial"/>
              <a:buChar char="●"/>
            </a:pPr>
            <a:r>
              <a:rPr lang="en-GB" dirty="0">
                <a:solidFill>
                  <a:srgbClr val="333333"/>
                </a:solidFill>
                <a:latin typeface="Helvetica Neue"/>
                <a:ea typeface="Helvetica Neue"/>
                <a:cs typeface="Helvetica Neue"/>
                <a:sym typeface="Helvetica Neue"/>
              </a:rPr>
              <a:t>Timelines &amp; campaign guide: Information on #</a:t>
            </a:r>
            <a:r>
              <a:rPr lang="en-GB" dirty="0" err="1">
                <a:solidFill>
                  <a:srgbClr val="333333"/>
                </a:solidFill>
                <a:latin typeface="Helvetica Neue"/>
                <a:ea typeface="Helvetica Neue"/>
                <a:cs typeface="Helvetica Neue"/>
                <a:sym typeface="Helvetica Neue"/>
              </a:rPr>
              <a:t>shapeRMIT’s</a:t>
            </a:r>
            <a:r>
              <a:rPr lang="en-GB" dirty="0">
                <a:solidFill>
                  <a:srgbClr val="333333"/>
                </a:solidFill>
                <a:latin typeface="Helvetica Neue"/>
                <a:ea typeface="Helvetica Neue"/>
                <a:cs typeface="Helvetica Neue"/>
                <a:sym typeface="Helvetica Neue"/>
              </a:rPr>
              <a:t> overall timeline, and how they can best weave their activity into that as an </a:t>
            </a:r>
            <a:r>
              <a:rPr lang="en-GB" dirty="0" err="1">
                <a:solidFill>
                  <a:srgbClr val="333333"/>
                </a:solidFill>
                <a:latin typeface="Helvetica Neue"/>
                <a:ea typeface="Helvetica Neue"/>
                <a:cs typeface="Helvetica Neue"/>
                <a:sym typeface="Helvetica Neue"/>
              </a:rPr>
              <a:t>ongoing</a:t>
            </a:r>
            <a:r>
              <a:rPr lang="en-GB">
                <a:solidFill>
                  <a:srgbClr val="333333"/>
                </a:solidFill>
                <a:latin typeface="Helvetica Neue"/>
                <a:ea typeface="Helvetica Neue"/>
                <a:cs typeface="Helvetica Neue"/>
                <a:sym typeface="Helvetica Neue"/>
              </a:rPr>
              <a:t> </a:t>
            </a:r>
            <a:r>
              <a:rPr lang="en-GB" smtClean="0">
                <a:solidFill>
                  <a:srgbClr val="333333"/>
                </a:solidFill>
                <a:latin typeface="Helvetica Neue"/>
                <a:ea typeface="Helvetica Neue"/>
                <a:cs typeface="Helvetica Neue"/>
                <a:sym typeface="Helvetica Neue"/>
              </a:rPr>
              <a:t>campaign</a:t>
            </a:r>
            <a:endParaRPr lang="en-GB" dirty="0">
              <a:solidFill>
                <a:srgbClr val="333333"/>
              </a:solidFill>
              <a:latin typeface="Helvetica Neue"/>
              <a:ea typeface="Helvetica Neue"/>
              <a:cs typeface="Helvetica Neue"/>
              <a:sym typeface="Helvetica Neue"/>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Shape 4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3" name="Shape 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80" name="Shape 2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GB"/>
              <a:t>{{Similar to the above scenarios, this provides an illustration of one way in which a Catalyst might engage a their community}}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86" name="Shape 28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Shape 29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2" name="Shape 29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8" name="Shape 2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4" name="Shape 3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0" name="Shape 31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6" name="Shape 31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2" name="Shape 3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8" name="Shape 3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Shape 33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3" name="Shape 3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GB"/>
              <a:t>{{Here is an example cover slide for giving a presentation. Change the text to reflect the audience to whom you are speaking, e.g. Workshop with XYZ Academic Department, or Workshop with XYZ Student Group.}}</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Shape 33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8" name="Shape 3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Shape 34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3" name="Shape 3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Shape 34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8" name="Shape 34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Shape 35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53" name="Shape 3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Shape 35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58" name="Shape 35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Shape 36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3" name="Shape 3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8" name="Shape 5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GB"/>
              <a:t>{{It can be helpful to begin by telling your audience what you hope to achieve today. We’ve provided some examples above, but these may change depending on whether you are just giving a presentation, training them in the use of online tools, or running a participatory workshop to generate ideas for the future of RMIT.}}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GB"/>
              <a:t>{{Do you have an agenda or number of steps you will be taking the group through? Sometimes a simple abstract flow chart like the one above is easier for your audience to understand. Or just replace this with a more traditional list of agenda points.}}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3" name="Shape 8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GB"/>
              <a:t>#shapeRMIT seeks to make RMIT even better, now and in the future. This involves</a:t>
            </a:r>
          </a:p>
          <a:p>
            <a:pPr marL="457200" lvl="0" indent="-317500" rtl="0">
              <a:spcBef>
                <a:spcPts val="0"/>
              </a:spcBef>
              <a:buClr>
                <a:srgbClr val="000000"/>
              </a:buClr>
              <a:buSzPct val="127272"/>
              <a:buFont typeface="Arial"/>
              <a:buChar char="-"/>
            </a:pPr>
            <a:r>
              <a:rPr lang="en-GB"/>
              <a:t>developing a superior five year strategy, through a more participatory approach</a:t>
            </a:r>
          </a:p>
          <a:p>
            <a:pPr marL="457200" lvl="0" indent="-317500" rtl="0">
              <a:spcBef>
                <a:spcPts val="0"/>
              </a:spcBef>
              <a:buClr>
                <a:srgbClr val="000000"/>
              </a:buClr>
              <a:buSzPct val="127272"/>
              <a:buFont typeface="Arial"/>
              <a:buChar char="-"/>
            </a:pPr>
            <a:r>
              <a:rPr lang="en-GB"/>
              <a:t>anticipating what it will take to make the strategy into reality, so that it’s more than just a document</a:t>
            </a:r>
          </a:p>
          <a:p>
            <a:pPr marL="457200" lvl="0" indent="-317500">
              <a:spcBef>
                <a:spcPts val="0"/>
              </a:spcBef>
              <a:buClr>
                <a:srgbClr val="000000"/>
              </a:buClr>
              <a:buSzPct val="127272"/>
              <a:buFont typeface="Arial"/>
              <a:buChar char="-"/>
            </a:pPr>
            <a:r>
              <a:rPr lang="en-GB"/>
              <a:t>building capability in ways of working that are more transparent, collaborative and participatory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6" name="Shape 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GB"/>
              <a:t>{{Developing the strategy is an ongoing process. It’s also an emergent and adaptive process. The #shapeRMIT project team doesn’t have a master plan. They are learning and changing as they go. The timeline later in the presentation pack provides more detail on how it is expected to unfold, but encourage your audience to keep an open mind about what is coming next.}}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3" name="Shape 1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GB">
                <a:solidFill>
                  <a:schemeClr val="dk1"/>
                </a:solidFill>
              </a:rPr>
              <a:t>{{As a companion to input on the strategy, we’ll be seeking your “ideas for action” on how to make the strategy real. Ideas for action are structured proposals that can be put forward for consideration during the strategy process.}}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685800" y="1583342"/>
            <a:ext cx="7772400" cy="1159856"/>
          </a:xfrm>
          <a:prstGeom prst="rect">
            <a:avLst/>
          </a:prstGeom>
        </p:spPr>
        <p:txBody>
          <a:bodyPr lIns="91425" tIns="91425" rIns="91425" b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a:endParaRPr/>
          </a:p>
        </p:txBody>
      </p:sp>
      <p:sp>
        <p:nvSpPr>
          <p:cNvPr id="10" name="Shape 10"/>
          <p:cNvSpPr txBox="1">
            <a:spLocks noGrp="1"/>
          </p:cNvSpPr>
          <p:nvPr>
            <p:ph type="subTitle" idx="1"/>
          </p:nvPr>
        </p:nvSpPr>
        <p:spPr>
          <a:xfrm>
            <a:off x="685800" y="2840053"/>
            <a:ext cx="7772400" cy="784737"/>
          </a:xfrm>
          <a:prstGeom prst="rect">
            <a:avLst/>
          </a:prstGeom>
        </p:spPr>
        <p:txBody>
          <a:bodyPr lIns="91425" tIns="91425" rIns="91425" bIns="91425" anchor="t" anchorCtr="0"/>
          <a:lstStyle>
            <a:lvl1pPr algn="ctr">
              <a:spcBef>
                <a:spcPts val="0"/>
              </a:spcBef>
              <a:buClr>
                <a:schemeClr val="dk2"/>
              </a:buClr>
              <a:buNone/>
              <a:defRPr>
                <a:solidFill>
                  <a:schemeClr val="dk2"/>
                </a:solidFill>
              </a:defRPr>
            </a:lvl1pPr>
            <a:lvl2pPr algn="ctr">
              <a:spcBef>
                <a:spcPts val="0"/>
              </a:spcBef>
              <a:buClr>
                <a:schemeClr val="dk2"/>
              </a:buClr>
              <a:buSzPct val="100000"/>
              <a:buNone/>
              <a:defRPr sz="3000">
                <a:solidFill>
                  <a:schemeClr val="dk2"/>
                </a:solidFill>
              </a:defRPr>
            </a:lvl2pPr>
            <a:lvl3pPr algn="ctr">
              <a:spcBef>
                <a:spcPts val="0"/>
              </a:spcBef>
              <a:buClr>
                <a:schemeClr val="dk2"/>
              </a:buClr>
              <a:buSzPct val="100000"/>
              <a:buNone/>
              <a:defRPr sz="3000">
                <a:solidFill>
                  <a:schemeClr val="dk2"/>
                </a:solidFill>
              </a:defRPr>
            </a:lvl3pPr>
            <a:lvl4pPr algn="ctr">
              <a:spcBef>
                <a:spcPts val="0"/>
              </a:spcBef>
              <a:buClr>
                <a:schemeClr val="dk2"/>
              </a:buClr>
              <a:buSzPct val="100000"/>
              <a:buNone/>
              <a:defRPr sz="3000">
                <a:solidFill>
                  <a:schemeClr val="dk2"/>
                </a:solidFill>
              </a:defRPr>
            </a:lvl4pPr>
            <a:lvl5pPr algn="ctr">
              <a:spcBef>
                <a:spcPts val="0"/>
              </a:spcBef>
              <a:buClr>
                <a:schemeClr val="dk2"/>
              </a:buClr>
              <a:buSzPct val="100000"/>
              <a:buNone/>
              <a:defRPr sz="3000">
                <a:solidFill>
                  <a:schemeClr val="dk2"/>
                </a:solidFill>
              </a:defRPr>
            </a:lvl5pPr>
            <a:lvl6pPr algn="ctr">
              <a:spcBef>
                <a:spcPts val="0"/>
              </a:spcBef>
              <a:buClr>
                <a:schemeClr val="dk2"/>
              </a:buClr>
              <a:buSzPct val="100000"/>
              <a:buNone/>
              <a:defRPr sz="3000">
                <a:solidFill>
                  <a:schemeClr val="dk2"/>
                </a:solidFill>
              </a:defRPr>
            </a:lvl6pPr>
            <a:lvl7pPr algn="ctr">
              <a:spcBef>
                <a:spcPts val="0"/>
              </a:spcBef>
              <a:buClr>
                <a:schemeClr val="dk2"/>
              </a:buClr>
              <a:buSzPct val="100000"/>
              <a:buNone/>
              <a:defRPr sz="3000">
                <a:solidFill>
                  <a:schemeClr val="dk2"/>
                </a:solidFill>
              </a:defRPr>
            </a:lvl7pPr>
            <a:lvl8pPr algn="ctr">
              <a:spcBef>
                <a:spcPts val="0"/>
              </a:spcBef>
              <a:buClr>
                <a:schemeClr val="dk2"/>
              </a:buClr>
              <a:buSzPct val="100000"/>
              <a:buNone/>
              <a:defRPr sz="3000">
                <a:solidFill>
                  <a:schemeClr val="dk2"/>
                </a:solidFill>
              </a:defRPr>
            </a:lvl8pPr>
            <a:lvl9pPr algn="ctr">
              <a:spcBef>
                <a:spcPts val="0"/>
              </a:spcBef>
              <a:buClr>
                <a:schemeClr val="dk2"/>
              </a:buClr>
              <a:buSzPct val="100000"/>
              <a:buNone/>
              <a:defRPr sz="3000">
                <a:solidFill>
                  <a:schemeClr val="dk2"/>
                </a:solidFill>
              </a:defRPr>
            </a:lvl9pPr>
          </a:lstStyle>
          <a:p>
            <a:endParaRPr/>
          </a:p>
        </p:txBody>
      </p:sp>
      <p:sp>
        <p:nvSpPr>
          <p:cNvPr id="11" name="Shape 11"/>
          <p:cNvSpPr txBox="1">
            <a:spLocks noGrp="1"/>
          </p:cNvSpPr>
          <p:nvPr>
            <p:ph type="sldNum" idx="12"/>
          </p:nvPr>
        </p:nvSpPr>
        <p:spPr>
          <a:xfrm>
            <a:off x="8556791" y="4749850"/>
            <a:ext cx="548699" cy="393524"/>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457200" y="205978"/>
            <a:ext cx="8229600" cy="85725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4" name="Shape 14"/>
          <p:cNvSpPr txBox="1">
            <a:spLocks noGrp="1"/>
          </p:cNvSpPr>
          <p:nvPr>
            <p:ph type="body" idx="1"/>
          </p:nvPr>
        </p:nvSpPr>
        <p:spPr>
          <a:xfrm>
            <a:off x="457200" y="1200150"/>
            <a:ext cx="8229600" cy="372568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sldNum" idx="12"/>
          </p:nvPr>
        </p:nvSpPr>
        <p:spPr>
          <a:xfrm>
            <a:off x="8556791" y="4749850"/>
            <a:ext cx="548699" cy="393524"/>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57200" y="205978"/>
            <a:ext cx="8229600" cy="85725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8" name="Shape 18"/>
          <p:cNvSpPr txBox="1">
            <a:spLocks noGrp="1"/>
          </p:cNvSpPr>
          <p:nvPr>
            <p:ph type="body" idx="1"/>
          </p:nvPr>
        </p:nvSpPr>
        <p:spPr>
          <a:xfrm>
            <a:off x="457200" y="1200150"/>
            <a:ext cx="3994525" cy="372568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9" name="Shape 19"/>
          <p:cNvSpPr txBox="1">
            <a:spLocks noGrp="1"/>
          </p:cNvSpPr>
          <p:nvPr>
            <p:ph type="body" idx="2"/>
          </p:nvPr>
        </p:nvSpPr>
        <p:spPr>
          <a:xfrm>
            <a:off x="4692273" y="1200150"/>
            <a:ext cx="3994525" cy="372568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0" name="Shape 20"/>
          <p:cNvSpPr txBox="1">
            <a:spLocks noGrp="1"/>
          </p:cNvSpPr>
          <p:nvPr>
            <p:ph type="sldNum" idx="12"/>
          </p:nvPr>
        </p:nvSpPr>
        <p:spPr>
          <a:xfrm>
            <a:off x="8556791" y="4749850"/>
            <a:ext cx="548699" cy="393524"/>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57200" y="205978"/>
            <a:ext cx="8229600" cy="85725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3" name="Shape 23"/>
          <p:cNvSpPr txBox="1">
            <a:spLocks noGrp="1"/>
          </p:cNvSpPr>
          <p:nvPr>
            <p:ph type="sldNum" idx="12"/>
          </p:nvPr>
        </p:nvSpPr>
        <p:spPr>
          <a:xfrm>
            <a:off x="8556791" y="4749850"/>
            <a:ext cx="548699" cy="393524"/>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24"/>
        <p:cNvGrpSpPr/>
        <p:nvPr/>
      </p:nvGrpSpPr>
      <p:grpSpPr>
        <a:xfrm>
          <a:off x="0" y="0"/>
          <a:ext cx="0" cy="0"/>
          <a:chOff x="0" y="0"/>
          <a:chExt cx="0" cy="0"/>
        </a:xfrm>
      </p:grpSpPr>
      <p:sp>
        <p:nvSpPr>
          <p:cNvPr id="25" name="Shape 25"/>
          <p:cNvSpPr txBox="1">
            <a:spLocks noGrp="1"/>
          </p:cNvSpPr>
          <p:nvPr>
            <p:ph type="body" idx="1"/>
          </p:nvPr>
        </p:nvSpPr>
        <p:spPr>
          <a:xfrm>
            <a:off x="457200" y="4406309"/>
            <a:ext cx="8229600" cy="519520"/>
          </a:xfrm>
          <a:prstGeom prst="rect">
            <a:avLst/>
          </a:prstGeom>
        </p:spPr>
        <p:txBody>
          <a:bodyPr lIns="91425" tIns="91425" rIns="91425" bIns="91425" anchor="t" anchorCtr="0"/>
          <a:lstStyle>
            <a:lvl1pPr algn="ctr">
              <a:spcBef>
                <a:spcPts val="360"/>
              </a:spcBef>
              <a:buSzPct val="100000"/>
              <a:buNone/>
              <a:defRPr sz="1800"/>
            </a:lvl1pPr>
          </a:lstStyle>
          <a:p>
            <a:endParaRPr/>
          </a:p>
        </p:txBody>
      </p:sp>
      <p:sp>
        <p:nvSpPr>
          <p:cNvPr id="26" name="Shape 26"/>
          <p:cNvSpPr txBox="1">
            <a:spLocks noGrp="1"/>
          </p:cNvSpPr>
          <p:nvPr>
            <p:ph type="sldNum" idx="12"/>
          </p:nvPr>
        </p:nvSpPr>
        <p:spPr>
          <a:xfrm>
            <a:off x="8556791" y="4749850"/>
            <a:ext cx="548699" cy="393524"/>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7"/>
        <p:cNvGrpSpPr/>
        <p:nvPr/>
      </p:nvGrpSpPr>
      <p:grpSpPr>
        <a:xfrm>
          <a:off x="0" y="0"/>
          <a:ext cx="0" cy="0"/>
          <a:chOff x="0" y="0"/>
          <a:chExt cx="0" cy="0"/>
        </a:xfrm>
      </p:grpSpPr>
      <p:sp>
        <p:nvSpPr>
          <p:cNvPr id="28" name="Shape 28"/>
          <p:cNvSpPr txBox="1">
            <a:spLocks noGrp="1"/>
          </p:cNvSpPr>
          <p:nvPr>
            <p:ph type="sldNum" idx="12"/>
          </p:nvPr>
        </p:nvSpPr>
        <p:spPr>
          <a:xfrm>
            <a:off x="8556791" y="4749850"/>
            <a:ext cx="548699" cy="393524"/>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a:spcBef>
                <a:spcPts val="0"/>
              </a:spcBef>
              <a:buClr>
                <a:schemeClr val="dk1"/>
              </a:buClr>
              <a:buSzPct val="100000"/>
              <a:buNone/>
              <a:defRPr sz="3600" b="1">
                <a:solidFill>
                  <a:schemeClr val="dk1"/>
                </a:solidFill>
              </a:defRPr>
            </a:lvl1pPr>
            <a:lvl2pPr>
              <a:spcBef>
                <a:spcPts val="0"/>
              </a:spcBef>
              <a:buClr>
                <a:schemeClr val="dk1"/>
              </a:buClr>
              <a:buSzPct val="100000"/>
              <a:buNone/>
              <a:defRPr sz="3600" b="1">
                <a:solidFill>
                  <a:schemeClr val="dk1"/>
                </a:solidFill>
              </a:defRPr>
            </a:lvl2pPr>
            <a:lvl3pPr>
              <a:spcBef>
                <a:spcPts val="0"/>
              </a:spcBef>
              <a:buClr>
                <a:schemeClr val="dk1"/>
              </a:buClr>
              <a:buSzPct val="100000"/>
              <a:buNone/>
              <a:defRPr sz="3600" b="1">
                <a:solidFill>
                  <a:schemeClr val="dk1"/>
                </a:solidFill>
              </a:defRPr>
            </a:lvl3pPr>
            <a:lvl4pPr>
              <a:spcBef>
                <a:spcPts val="0"/>
              </a:spcBef>
              <a:buClr>
                <a:schemeClr val="dk1"/>
              </a:buClr>
              <a:buSzPct val="100000"/>
              <a:buNone/>
              <a:defRPr sz="3600" b="1">
                <a:solidFill>
                  <a:schemeClr val="dk1"/>
                </a:solidFill>
              </a:defRPr>
            </a:lvl4pPr>
            <a:lvl5pPr>
              <a:spcBef>
                <a:spcPts val="0"/>
              </a:spcBef>
              <a:buClr>
                <a:schemeClr val="dk1"/>
              </a:buClr>
              <a:buSzPct val="100000"/>
              <a:buNone/>
              <a:defRPr sz="3600" b="1">
                <a:solidFill>
                  <a:schemeClr val="dk1"/>
                </a:solidFill>
              </a:defRPr>
            </a:lvl5pPr>
            <a:lvl6pPr>
              <a:spcBef>
                <a:spcPts val="0"/>
              </a:spcBef>
              <a:buClr>
                <a:schemeClr val="dk1"/>
              </a:buClr>
              <a:buSzPct val="100000"/>
              <a:buNone/>
              <a:defRPr sz="3600" b="1">
                <a:solidFill>
                  <a:schemeClr val="dk1"/>
                </a:solidFill>
              </a:defRPr>
            </a:lvl6pPr>
            <a:lvl7pPr>
              <a:spcBef>
                <a:spcPts val="0"/>
              </a:spcBef>
              <a:buClr>
                <a:schemeClr val="dk1"/>
              </a:buClr>
              <a:buSzPct val="100000"/>
              <a:buNone/>
              <a:defRPr sz="3600" b="1">
                <a:solidFill>
                  <a:schemeClr val="dk1"/>
                </a:solidFill>
              </a:defRPr>
            </a:lvl7pPr>
            <a:lvl8pPr>
              <a:spcBef>
                <a:spcPts val="0"/>
              </a:spcBef>
              <a:buClr>
                <a:schemeClr val="dk1"/>
              </a:buClr>
              <a:buSzPct val="100000"/>
              <a:buNone/>
              <a:defRPr sz="3600" b="1">
                <a:solidFill>
                  <a:schemeClr val="dk1"/>
                </a:solidFill>
              </a:defRPr>
            </a:lvl8pPr>
            <a:lvl9pPr>
              <a:spcBef>
                <a:spcPts val="0"/>
              </a:spcBef>
              <a:buClr>
                <a:schemeClr val="dk1"/>
              </a:buClr>
              <a:buSzPct val="100000"/>
              <a:buNone/>
              <a:defRPr sz="3600" b="1">
                <a:solidFill>
                  <a:schemeClr val="dk1"/>
                </a:solidFill>
              </a:defRPr>
            </a:lvl9pPr>
          </a:lstStyle>
          <a:p>
            <a:endParaRPr/>
          </a:p>
        </p:txBody>
      </p:sp>
      <p:sp>
        <p:nvSpPr>
          <p:cNvPr id="6" name="Shape 6"/>
          <p:cNvSpPr txBox="1">
            <a:spLocks noGrp="1"/>
          </p:cNvSpPr>
          <p:nvPr>
            <p:ph type="body" idx="1"/>
          </p:nvPr>
        </p:nvSpPr>
        <p:spPr>
          <a:xfrm>
            <a:off x="457200" y="1200150"/>
            <a:ext cx="8229600" cy="3725680"/>
          </a:xfrm>
          <a:prstGeom prst="rect">
            <a:avLst/>
          </a:prstGeom>
          <a:noFill/>
          <a:ln>
            <a:noFill/>
          </a:ln>
        </p:spPr>
        <p:txBody>
          <a:bodyPr lIns="91425" tIns="91425" rIns="91425" bIns="91425" anchor="t" anchorCtr="0"/>
          <a:lstStyle>
            <a:lvl1pPr>
              <a:spcBef>
                <a:spcPts val="600"/>
              </a:spcBef>
              <a:buClr>
                <a:schemeClr val="dk1"/>
              </a:buClr>
              <a:buSzPct val="100000"/>
              <a:defRPr sz="3000">
                <a:solidFill>
                  <a:schemeClr val="dk1"/>
                </a:solidFill>
              </a:defRPr>
            </a:lvl1pPr>
            <a:lvl2pPr>
              <a:spcBef>
                <a:spcPts val="480"/>
              </a:spcBef>
              <a:buClr>
                <a:schemeClr val="dk1"/>
              </a:buClr>
              <a:buSzPct val="100000"/>
              <a:defRPr sz="2400">
                <a:solidFill>
                  <a:schemeClr val="dk1"/>
                </a:solidFill>
              </a:defRPr>
            </a:lvl2pPr>
            <a:lvl3pPr>
              <a:spcBef>
                <a:spcPts val="480"/>
              </a:spcBef>
              <a:buClr>
                <a:schemeClr val="dk1"/>
              </a:buClr>
              <a:buSzPct val="100000"/>
              <a:defRPr sz="2400">
                <a:solidFill>
                  <a:schemeClr val="dk1"/>
                </a:solidFill>
              </a:defRPr>
            </a:lvl3pPr>
            <a:lvl4pPr>
              <a:spcBef>
                <a:spcPts val="360"/>
              </a:spcBef>
              <a:buClr>
                <a:schemeClr val="dk1"/>
              </a:buClr>
              <a:buSzPct val="100000"/>
              <a:defRPr sz="1800">
                <a:solidFill>
                  <a:schemeClr val="dk1"/>
                </a:solidFill>
              </a:defRPr>
            </a:lvl4pPr>
            <a:lvl5pPr>
              <a:spcBef>
                <a:spcPts val="360"/>
              </a:spcBef>
              <a:buClr>
                <a:schemeClr val="dk1"/>
              </a:buClr>
              <a:buSzPct val="100000"/>
              <a:defRPr sz="1800">
                <a:solidFill>
                  <a:schemeClr val="dk1"/>
                </a:solidFill>
              </a:defRPr>
            </a:lvl5pPr>
            <a:lvl6pPr>
              <a:spcBef>
                <a:spcPts val="360"/>
              </a:spcBef>
              <a:buClr>
                <a:schemeClr val="dk1"/>
              </a:buClr>
              <a:buSzPct val="100000"/>
              <a:defRPr sz="1800">
                <a:solidFill>
                  <a:schemeClr val="dk1"/>
                </a:solidFill>
              </a:defRPr>
            </a:lvl6pPr>
            <a:lvl7pPr>
              <a:spcBef>
                <a:spcPts val="360"/>
              </a:spcBef>
              <a:buClr>
                <a:schemeClr val="dk1"/>
              </a:buClr>
              <a:buSzPct val="100000"/>
              <a:defRPr sz="1800">
                <a:solidFill>
                  <a:schemeClr val="dk1"/>
                </a:solidFill>
              </a:defRPr>
            </a:lvl7pPr>
            <a:lvl8pPr>
              <a:spcBef>
                <a:spcPts val="360"/>
              </a:spcBef>
              <a:buClr>
                <a:schemeClr val="dk1"/>
              </a:buClr>
              <a:buSzPct val="100000"/>
              <a:defRPr sz="1800">
                <a:solidFill>
                  <a:schemeClr val="dk1"/>
                </a:solidFill>
              </a:defRPr>
            </a:lvl8pPr>
            <a:lvl9pPr>
              <a:spcBef>
                <a:spcPts val="360"/>
              </a:spcBef>
              <a:buClr>
                <a:schemeClr val="dk1"/>
              </a:buClr>
              <a:buSzPct val="100000"/>
              <a:defRPr sz="1800">
                <a:solidFill>
                  <a:schemeClr val="dk1"/>
                </a:solidFill>
              </a:defRPr>
            </a:lvl9pPr>
          </a:lstStyle>
          <a:p>
            <a:endParaRPr/>
          </a:p>
        </p:txBody>
      </p:sp>
      <p:sp>
        <p:nvSpPr>
          <p:cNvPr id="7" name="Shape 7"/>
          <p:cNvSpPr txBox="1">
            <a:spLocks noGrp="1"/>
          </p:cNvSpPr>
          <p:nvPr>
            <p:ph type="sldNum" idx="12"/>
          </p:nvPr>
        </p:nvSpPr>
        <p:spPr>
          <a:xfrm>
            <a:off x="8556791" y="4749850"/>
            <a:ext cx="548699" cy="393524"/>
          </a:xfrm>
          <a:prstGeom prst="rect">
            <a:avLst/>
          </a:prstGeom>
          <a:noFill/>
          <a:ln>
            <a:noFill/>
          </a:ln>
        </p:spPr>
        <p:txBody>
          <a:bodyPr lIns="91425" tIns="91425" rIns="91425" bIns="91425" anchor="ctr" anchorCtr="0">
            <a:noAutofit/>
          </a:bodyPr>
          <a:lstStyle>
            <a:lvl1pPr algn="r">
              <a:spcBef>
                <a:spcPts val="0"/>
              </a:spcBef>
              <a:buNone/>
              <a:defRPr sz="1300">
                <a:solidFill>
                  <a:schemeClr val="dk1"/>
                </a:solidFill>
              </a:defRPr>
            </a:lvl1pPr>
          </a:lstStyle>
          <a:p>
            <a:pPr>
              <a:spcBef>
                <a:spcPts val="0"/>
              </a:spcBef>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Shape 30"/>
          <p:cNvSpPr/>
          <p:nvPr/>
        </p:nvSpPr>
        <p:spPr>
          <a:xfrm>
            <a:off x="-216675" y="-7713"/>
            <a:ext cx="9524100" cy="1093499"/>
          </a:xfrm>
          <a:prstGeom prst="rect">
            <a:avLst/>
          </a:prstGeom>
          <a:solidFill>
            <a:srgbClr val="434343"/>
          </a:solidFill>
          <a:ln>
            <a:noFill/>
          </a:ln>
        </p:spPr>
        <p:txBody>
          <a:bodyPr lIns="91425" tIns="91425" rIns="91425" bIns="91425" anchor="ctr" anchorCtr="0">
            <a:noAutofit/>
          </a:bodyPr>
          <a:lstStyle/>
          <a:p>
            <a:pPr>
              <a:spcBef>
                <a:spcPts val="0"/>
              </a:spcBef>
              <a:buNone/>
            </a:pPr>
            <a:endParaRPr/>
          </a:p>
        </p:txBody>
      </p:sp>
      <p:sp>
        <p:nvSpPr>
          <p:cNvPr id="31" name="Shape 31"/>
          <p:cNvSpPr txBox="1">
            <a:spLocks noGrp="1"/>
          </p:cNvSpPr>
          <p:nvPr>
            <p:ph type="ctrTitle"/>
          </p:nvPr>
        </p:nvSpPr>
        <p:spPr>
          <a:xfrm>
            <a:off x="460350" y="1602225"/>
            <a:ext cx="8223300" cy="1159799"/>
          </a:xfrm>
          <a:prstGeom prst="rect">
            <a:avLst/>
          </a:prstGeom>
        </p:spPr>
        <p:txBody>
          <a:bodyPr lIns="91425" tIns="91425" rIns="91425" bIns="91425" anchor="b" anchorCtr="0">
            <a:noAutofit/>
          </a:bodyPr>
          <a:lstStyle/>
          <a:p>
            <a:pPr>
              <a:spcBef>
                <a:spcPts val="0"/>
              </a:spcBef>
              <a:buNone/>
            </a:pPr>
            <a:r>
              <a:rPr lang="en-GB">
                <a:solidFill>
                  <a:srgbClr val="FF0000"/>
                </a:solidFill>
              </a:rPr>
              <a:t>Catalyst Presentation Pack</a:t>
            </a:r>
          </a:p>
        </p:txBody>
      </p:sp>
      <p:sp>
        <p:nvSpPr>
          <p:cNvPr id="32" name="Shape 32"/>
          <p:cNvSpPr txBox="1">
            <a:spLocks noGrp="1"/>
          </p:cNvSpPr>
          <p:nvPr>
            <p:ph type="subTitle" idx="1"/>
          </p:nvPr>
        </p:nvSpPr>
        <p:spPr>
          <a:xfrm>
            <a:off x="685800" y="2840053"/>
            <a:ext cx="7772400" cy="784737"/>
          </a:xfrm>
          <a:prstGeom prst="rect">
            <a:avLst/>
          </a:prstGeom>
        </p:spPr>
        <p:txBody>
          <a:bodyPr lIns="91425" tIns="91425" rIns="91425" bIns="91425" anchor="t" anchorCtr="0">
            <a:noAutofit/>
          </a:bodyPr>
          <a:lstStyle/>
          <a:p>
            <a:pPr rtl="0">
              <a:spcBef>
                <a:spcPts val="0"/>
              </a:spcBef>
              <a:buNone/>
            </a:pPr>
            <a:r>
              <a:rPr lang="en-GB" sz="2400"/>
              <a:t>Use these slides to form your own #shapeRMIT presentation. </a:t>
            </a:r>
          </a:p>
          <a:p>
            <a:pPr rtl="0">
              <a:spcBef>
                <a:spcPts val="0"/>
              </a:spcBef>
              <a:buNone/>
            </a:pPr>
            <a:endParaRPr sz="2400"/>
          </a:p>
          <a:p>
            <a:pPr>
              <a:spcBef>
                <a:spcPts val="0"/>
              </a:spcBef>
              <a:buNone/>
            </a:pPr>
            <a:r>
              <a:rPr lang="en-GB" sz="2400"/>
              <a:t>Additional guidance is provided in the presenter notes for most of these slides.</a:t>
            </a:r>
          </a:p>
        </p:txBody>
      </p:sp>
      <p:pic>
        <p:nvPicPr>
          <p:cNvPr id="33" name="Shape 33"/>
          <p:cNvPicPr preferRelativeResize="0"/>
          <p:nvPr/>
        </p:nvPicPr>
        <p:blipFill>
          <a:blip r:embed="rId3">
            <a:alphaModFix/>
          </a:blip>
          <a:stretch>
            <a:fillRect/>
          </a:stretch>
        </p:blipFill>
        <p:spPr>
          <a:xfrm>
            <a:off x="4346225" y="76899"/>
            <a:ext cx="3371850" cy="885825"/>
          </a:xfrm>
          <a:prstGeom prst="rect">
            <a:avLst/>
          </a:prstGeom>
          <a:noFill/>
          <a:ln>
            <a:noFill/>
          </a:ln>
        </p:spPr>
      </p:pic>
      <p:pic>
        <p:nvPicPr>
          <p:cNvPr id="34" name="Shape 34"/>
          <p:cNvPicPr preferRelativeResize="0"/>
          <p:nvPr/>
        </p:nvPicPr>
        <p:blipFill>
          <a:blip r:embed="rId4">
            <a:alphaModFix/>
          </a:blip>
          <a:stretch>
            <a:fillRect/>
          </a:stretch>
        </p:blipFill>
        <p:spPr>
          <a:xfrm>
            <a:off x="1401672" y="127461"/>
            <a:ext cx="2266301" cy="784749"/>
          </a:xfrm>
          <a:prstGeom prst="rect">
            <a:avLst/>
          </a:prstGeom>
          <a:noFill/>
          <a:ln>
            <a:noFill/>
          </a:ln>
        </p:spPr>
      </p:pic>
    </p:spTree>
  </p:cSld>
  <p:clrMapOvr>
    <a:masterClrMapping/>
  </p:clrMapOvr>
  <p:transition xmlns:p14="http://schemas.microsoft.com/office/powerpoint/2010/mai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651000" y="205975"/>
            <a:ext cx="7764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How to participate in #shapeRMIT</a:t>
            </a:r>
          </a:p>
        </p:txBody>
      </p:sp>
      <p:sp>
        <p:nvSpPr>
          <p:cNvPr id="116" name="Shape 116"/>
          <p:cNvSpPr txBox="1"/>
          <p:nvPr/>
        </p:nvSpPr>
        <p:spPr>
          <a:xfrm>
            <a:off x="1181404" y="1226375"/>
            <a:ext cx="3027899" cy="395099"/>
          </a:xfrm>
          <a:prstGeom prst="rect">
            <a:avLst/>
          </a:prstGeom>
          <a:noFill/>
          <a:ln>
            <a:noFill/>
          </a:ln>
        </p:spPr>
        <p:txBody>
          <a:bodyPr lIns="91425" tIns="91425" rIns="91425" bIns="91425" anchor="t" anchorCtr="0">
            <a:noAutofit/>
          </a:bodyPr>
          <a:lstStyle/>
          <a:p>
            <a:pPr lvl="0" rtl="0">
              <a:spcBef>
                <a:spcPts val="0"/>
              </a:spcBef>
              <a:buNone/>
            </a:pPr>
            <a:r>
              <a:rPr lang="en-GB" sz="800"/>
              <a:t>Face-to-face events and workshops let you connect with your peers, imagine the future you’d like to see, and brainstorm ideas for action to shape the future of RMIT.</a:t>
            </a:r>
          </a:p>
        </p:txBody>
      </p:sp>
      <p:sp>
        <p:nvSpPr>
          <p:cNvPr id="117" name="Shape 117"/>
          <p:cNvSpPr/>
          <p:nvPr/>
        </p:nvSpPr>
        <p:spPr>
          <a:xfrm>
            <a:off x="734492" y="1325498"/>
            <a:ext cx="433500" cy="423000"/>
          </a:xfrm>
          <a:prstGeom prst="bevel">
            <a:avLst>
              <a:gd name="adj" fmla="val 12500"/>
            </a:avLst>
          </a:prstGeom>
          <a:solidFill>
            <a:srgbClr val="EAD1D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600"/>
              <a:t>Aug 10</a:t>
            </a:r>
          </a:p>
        </p:txBody>
      </p:sp>
      <p:sp>
        <p:nvSpPr>
          <p:cNvPr id="118" name="Shape 118"/>
          <p:cNvSpPr txBox="1"/>
          <p:nvPr/>
        </p:nvSpPr>
        <p:spPr>
          <a:xfrm>
            <a:off x="612802" y="968595"/>
            <a:ext cx="2477400" cy="395099"/>
          </a:xfrm>
          <a:prstGeom prst="rect">
            <a:avLst/>
          </a:prstGeom>
          <a:noFill/>
          <a:ln>
            <a:noFill/>
          </a:ln>
        </p:spPr>
        <p:txBody>
          <a:bodyPr lIns="91425" tIns="91425" rIns="91425" bIns="91425" anchor="t" anchorCtr="0">
            <a:noAutofit/>
          </a:bodyPr>
          <a:lstStyle/>
          <a:p>
            <a:pPr lvl="0" algn="ctr" rtl="0">
              <a:spcBef>
                <a:spcPts val="0"/>
              </a:spcBef>
              <a:buNone/>
            </a:pPr>
            <a:r>
              <a:rPr lang="en-GB"/>
              <a:t>Go to events and workshops</a:t>
            </a:r>
          </a:p>
        </p:txBody>
      </p:sp>
      <p:sp>
        <p:nvSpPr>
          <p:cNvPr id="119" name="Shape 119"/>
          <p:cNvSpPr txBox="1"/>
          <p:nvPr/>
        </p:nvSpPr>
        <p:spPr>
          <a:xfrm>
            <a:off x="1181400" y="2234350"/>
            <a:ext cx="3027899" cy="779999"/>
          </a:xfrm>
          <a:prstGeom prst="rect">
            <a:avLst/>
          </a:prstGeom>
          <a:noFill/>
          <a:ln>
            <a:noFill/>
          </a:ln>
        </p:spPr>
        <p:txBody>
          <a:bodyPr lIns="91425" tIns="91425" rIns="91425" bIns="91425" anchor="t" anchorCtr="0">
            <a:noAutofit/>
          </a:bodyPr>
          <a:lstStyle/>
          <a:p>
            <a:pPr lvl="0" rtl="0">
              <a:spcBef>
                <a:spcPts val="0"/>
              </a:spcBef>
              <a:buNone/>
            </a:pPr>
            <a:r>
              <a:rPr lang="en-GB" sz="800"/>
              <a:t>The #shapeRMIT strategy team will be hosting online discussions about the key theme already emerging for the strategy. You will also be able to start your own discussion groups if you wish. Our unique discussion tool will let you make proposals to your peers, for them to vote on.</a:t>
            </a:r>
          </a:p>
        </p:txBody>
      </p:sp>
      <p:sp>
        <p:nvSpPr>
          <p:cNvPr id="120" name="Shape 120"/>
          <p:cNvSpPr txBox="1"/>
          <p:nvPr/>
        </p:nvSpPr>
        <p:spPr>
          <a:xfrm>
            <a:off x="612802" y="1976570"/>
            <a:ext cx="2477400" cy="395099"/>
          </a:xfrm>
          <a:prstGeom prst="rect">
            <a:avLst/>
          </a:prstGeom>
          <a:noFill/>
          <a:ln>
            <a:noFill/>
          </a:ln>
        </p:spPr>
        <p:txBody>
          <a:bodyPr lIns="91425" tIns="91425" rIns="91425" bIns="91425" anchor="t" anchorCtr="0">
            <a:noAutofit/>
          </a:bodyPr>
          <a:lstStyle/>
          <a:p>
            <a:pPr lvl="0" rtl="0">
              <a:spcBef>
                <a:spcPts val="0"/>
              </a:spcBef>
              <a:buNone/>
            </a:pPr>
            <a:r>
              <a:rPr lang="en-GB"/>
              <a:t>Join online discussions</a:t>
            </a:r>
          </a:p>
        </p:txBody>
      </p:sp>
      <p:sp>
        <p:nvSpPr>
          <p:cNvPr id="121" name="Shape 121"/>
          <p:cNvSpPr/>
          <p:nvPr/>
        </p:nvSpPr>
        <p:spPr>
          <a:xfrm>
            <a:off x="742754" y="2368870"/>
            <a:ext cx="416999" cy="324299"/>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22" name="Shape 122"/>
          <p:cNvSpPr txBox="1"/>
          <p:nvPr/>
        </p:nvSpPr>
        <p:spPr>
          <a:xfrm>
            <a:off x="1178000" y="3318525"/>
            <a:ext cx="3027899" cy="1401600"/>
          </a:xfrm>
          <a:prstGeom prst="rect">
            <a:avLst/>
          </a:prstGeom>
          <a:noFill/>
          <a:ln>
            <a:noFill/>
          </a:ln>
        </p:spPr>
        <p:txBody>
          <a:bodyPr lIns="91425" tIns="91425" rIns="91425" bIns="91425" anchor="t" anchorCtr="0">
            <a:noAutofit/>
          </a:bodyPr>
          <a:lstStyle/>
          <a:p>
            <a:pPr lvl="0" rtl="0">
              <a:spcBef>
                <a:spcPts val="0"/>
              </a:spcBef>
              <a:buClr>
                <a:schemeClr val="dk1"/>
              </a:buClr>
              <a:buSzPct val="137500"/>
              <a:buFont typeface="Arial"/>
              <a:buNone/>
            </a:pPr>
            <a:r>
              <a:rPr lang="en-GB" sz="800"/>
              <a:t>Ideas for action are structured proposals that can be put forward for consideration during the strategy process, and could become part of the action plans that will translate the strategy into outcomes over the next five years. </a:t>
            </a:r>
          </a:p>
          <a:p>
            <a:pPr lvl="0" rtl="0">
              <a:spcBef>
                <a:spcPts val="0"/>
              </a:spcBef>
              <a:buClr>
                <a:schemeClr val="dk1"/>
              </a:buClr>
              <a:buFont typeface="Arial"/>
              <a:buNone/>
            </a:pPr>
            <a:endParaRPr sz="800"/>
          </a:p>
          <a:p>
            <a:pPr lvl="0" rtl="0">
              <a:spcBef>
                <a:spcPts val="0"/>
              </a:spcBef>
              <a:buClr>
                <a:schemeClr val="dk1"/>
              </a:buClr>
              <a:buSzPct val="137500"/>
              <a:buFont typeface="Arial"/>
              <a:buNone/>
            </a:pPr>
            <a:r>
              <a:rPr lang="en-GB" sz="800"/>
              <a:t>Through the #shapeRMIT project, the university commits to considering all ideas for action that are generated, making them transparent, and giving a clear response to all of them as to whether and how it can be adopted, and on what grounds.</a:t>
            </a:r>
          </a:p>
          <a:p>
            <a:pPr lvl="0" rtl="0">
              <a:spcBef>
                <a:spcPts val="0"/>
              </a:spcBef>
              <a:buClr>
                <a:schemeClr val="dk1"/>
              </a:buClr>
              <a:buFont typeface="Arial"/>
              <a:buNone/>
            </a:pPr>
            <a:endParaRPr sz="800"/>
          </a:p>
          <a:p>
            <a:pPr lvl="0" rtl="0">
              <a:spcBef>
                <a:spcPts val="0"/>
              </a:spcBef>
              <a:buNone/>
            </a:pPr>
            <a:endParaRPr sz="800"/>
          </a:p>
        </p:txBody>
      </p:sp>
      <p:sp>
        <p:nvSpPr>
          <p:cNvPr id="123" name="Shape 123"/>
          <p:cNvSpPr txBox="1"/>
          <p:nvPr/>
        </p:nvSpPr>
        <p:spPr>
          <a:xfrm>
            <a:off x="605168" y="3060745"/>
            <a:ext cx="2477400" cy="395099"/>
          </a:xfrm>
          <a:prstGeom prst="rect">
            <a:avLst/>
          </a:prstGeom>
          <a:noFill/>
          <a:ln>
            <a:noFill/>
          </a:ln>
        </p:spPr>
        <p:txBody>
          <a:bodyPr lIns="91425" tIns="91425" rIns="91425" bIns="91425" anchor="t" anchorCtr="0">
            <a:noAutofit/>
          </a:bodyPr>
          <a:lstStyle/>
          <a:p>
            <a:pPr lvl="0" rtl="0">
              <a:spcBef>
                <a:spcPts val="0"/>
              </a:spcBef>
              <a:buNone/>
            </a:pPr>
            <a:r>
              <a:rPr lang="en-GB"/>
              <a:t>Share ideas for action</a:t>
            </a:r>
          </a:p>
        </p:txBody>
      </p:sp>
      <p:sp>
        <p:nvSpPr>
          <p:cNvPr id="124" name="Shape 124"/>
          <p:cNvSpPr/>
          <p:nvPr/>
        </p:nvSpPr>
        <p:spPr>
          <a:xfrm>
            <a:off x="745903" y="3412668"/>
            <a:ext cx="410699" cy="3834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25" name="Shape 125"/>
          <p:cNvSpPr txBox="1"/>
          <p:nvPr/>
        </p:nvSpPr>
        <p:spPr>
          <a:xfrm>
            <a:off x="5326004" y="1226375"/>
            <a:ext cx="3027899" cy="395099"/>
          </a:xfrm>
          <a:prstGeom prst="rect">
            <a:avLst/>
          </a:prstGeom>
          <a:noFill/>
          <a:ln>
            <a:noFill/>
          </a:ln>
        </p:spPr>
        <p:txBody>
          <a:bodyPr lIns="91425" tIns="91425" rIns="91425" bIns="91425" anchor="t" anchorCtr="0">
            <a:noAutofit/>
          </a:bodyPr>
          <a:lstStyle/>
          <a:p>
            <a:pPr lvl="0" rtl="0">
              <a:spcBef>
                <a:spcPts val="0"/>
              </a:spcBef>
              <a:buNone/>
            </a:pPr>
            <a:r>
              <a:rPr lang="en-GB" sz="800"/>
              <a:t>We’re keeping a blog lots of picture and video about the process as it unfolds. This is a great way to catch up on the story so far, and get a deeper sense of the how the RMIT community is shaping its own future.</a:t>
            </a:r>
          </a:p>
        </p:txBody>
      </p:sp>
      <p:sp>
        <p:nvSpPr>
          <p:cNvPr id="126" name="Shape 126"/>
          <p:cNvSpPr txBox="1"/>
          <p:nvPr/>
        </p:nvSpPr>
        <p:spPr>
          <a:xfrm>
            <a:off x="4757402" y="968595"/>
            <a:ext cx="2477400" cy="395099"/>
          </a:xfrm>
          <a:prstGeom prst="rect">
            <a:avLst/>
          </a:prstGeom>
          <a:noFill/>
          <a:ln>
            <a:noFill/>
          </a:ln>
        </p:spPr>
        <p:txBody>
          <a:bodyPr lIns="91425" tIns="91425" rIns="91425" bIns="91425" anchor="t" anchorCtr="0">
            <a:noAutofit/>
          </a:bodyPr>
          <a:lstStyle/>
          <a:p>
            <a:pPr lvl="0" rtl="0">
              <a:spcBef>
                <a:spcPts val="0"/>
              </a:spcBef>
              <a:buNone/>
            </a:pPr>
            <a:r>
              <a:rPr lang="en-GB"/>
              <a:t>Follow the news</a:t>
            </a:r>
          </a:p>
        </p:txBody>
      </p:sp>
      <p:sp>
        <p:nvSpPr>
          <p:cNvPr id="127" name="Shape 127"/>
          <p:cNvSpPr/>
          <p:nvPr/>
        </p:nvSpPr>
        <p:spPr>
          <a:xfrm>
            <a:off x="4873300" y="1325491"/>
            <a:ext cx="452700" cy="337799"/>
          </a:xfrm>
          <a:prstGeom prst="wedgeRectCallout">
            <a:avLst>
              <a:gd name="adj1" fmla="val -20833"/>
              <a:gd name="adj2" fmla="val 62500"/>
            </a:avLst>
          </a:prstGeom>
          <a:solidFill>
            <a:srgbClr val="FCE5CD"/>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28" name="Shape 128"/>
          <p:cNvSpPr txBox="1"/>
          <p:nvPr/>
        </p:nvSpPr>
        <p:spPr>
          <a:xfrm>
            <a:off x="5326000" y="2234350"/>
            <a:ext cx="3027899" cy="779999"/>
          </a:xfrm>
          <a:prstGeom prst="rect">
            <a:avLst/>
          </a:prstGeom>
          <a:noFill/>
          <a:ln>
            <a:noFill/>
          </a:ln>
        </p:spPr>
        <p:txBody>
          <a:bodyPr lIns="91425" tIns="91425" rIns="91425" bIns="91425" anchor="t" anchorCtr="0">
            <a:noAutofit/>
          </a:bodyPr>
          <a:lstStyle/>
          <a:p>
            <a:pPr lvl="0" rtl="0">
              <a:spcBef>
                <a:spcPts val="0"/>
              </a:spcBef>
              <a:buNone/>
            </a:pPr>
            <a:r>
              <a:rPr lang="en-GB" sz="800"/>
              <a:t>As the strategy continues to take shape through the work of the #shapeRMIT project team, we’ll be sharing more and more of our thinking. We plan to have a full draft for your review in before the strategy is submitted to council. Use this to inform your discussions and ideas for action.</a:t>
            </a:r>
          </a:p>
        </p:txBody>
      </p:sp>
      <p:sp>
        <p:nvSpPr>
          <p:cNvPr id="129" name="Shape 129"/>
          <p:cNvSpPr txBox="1"/>
          <p:nvPr/>
        </p:nvSpPr>
        <p:spPr>
          <a:xfrm>
            <a:off x="4757402" y="1976570"/>
            <a:ext cx="2477400" cy="395099"/>
          </a:xfrm>
          <a:prstGeom prst="rect">
            <a:avLst/>
          </a:prstGeom>
          <a:noFill/>
          <a:ln>
            <a:noFill/>
          </a:ln>
        </p:spPr>
        <p:txBody>
          <a:bodyPr lIns="91425" tIns="91425" rIns="91425" bIns="91425" anchor="t" anchorCtr="0">
            <a:noAutofit/>
          </a:bodyPr>
          <a:lstStyle/>
          <a:p>
            <a:pPr lvl="0" rtl="0">
              <a:spcBef>
                <a:spcPts val="0"/>
              </a:spcBef>
              <a:buNone/>
            </a:pPr>
            <a:r>
              <a:rPr lang="en-GB"/>
              <a:t>Read the strategy</a:t>
            </a:r>
          </a:p>
        </p:txBody>
      </p:sp>
      <p:sp>
        <p:nvSpPr>
          <p:cNvPr id="130" name="Shape 130"/>
          <p:cNvSpPr/>
          <p:nvPr/>
        </p:nvSpPr>
        <p:spPr>
          <a:xfrm>
            <a:off x="4873300" y="2306149"/>
            <a:ext cx="410700" cy="531995"/>
          </a:xfrm>
          <a:prstGeom prst="flowChartInternalStorage">
            <a:avLst/>
          </a:prstGeom>
          <a:solidFill>
            <a:srgbClr val="F4CC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131" name="Shape 131"/>
          <p:cNvSpPr txBox="1"/>
          <p:nvPr/>
        </p:nvSpPr>
        <p:spPr>
          <a:xfrm>
            <a:off x="5341292" y="3318526"/>
            <a:ext cx="3027899" cy="395099"/>
          </a:xfrm>
          <a:prstGeom prst="rect">
            <a:avLst/>
          </a:prstGeom>
          <a:noFill/>
          <a:ln>
            <a:noFill/>
          </a:ln>
        </p:spPr>
        <p:txBody>
          <a:bodyPr lIns="91425" tIns="91425" rIns="91425" bIns="91425" anchor="t" anchorCtr="0">
            <a:noAutofit/>
          </a:bodyPr>
          <a:lstStyle/>
          <a:p>
            <a:pPr lvl="0" rtl="0">
              <a:spcBef>
                <a:spcPts val="0"/>
              </a:spcBef>
              <a:buNone/>
            </a:pPr>
            <a:r>
              <a:rPr lang="en-GB" sz="800"/>
              <a:t>To reach everyone and make real changes, we’ll need leaders from across the RMIT community. Catalysts run events, generate news items, facilitate discussion groups, and lead the charge on generating and sharing powerful ideas for action.</a:t>
            </a:r>
          </a:p>
          <a:p>
            <a:pPr lvl="0" rtl="0">
              <a:spcBef>
                <a:spcPts val="0"/>
              </a:spcBef>
              <a:buNone/>
            </a:pPr>
            <a:endParaRPr sz="800"/>
          </a:p>
          <a:p>
            <a:pPr lvl="0" rtl="0">
              <a:spcBef>
                <a:spcPts val="0"/>
              </a:spcBef>
              <a:buNone/>
            </a:pPr>
            <a:r>
              <a:rPr lang="en-GB" sz="800"/>
              <a:t>Becoming a catalyst starts with downloading our catalyst kit, and coming along to one of our events to learn more.</a:t>
            </a:r>
          </a:p>
        </p:txBody>
      </p:sp>
      <p:sp>
        <p:nvSpPr>
          <p:cNvPr id="132" name="Shape 132"/>
          <p:cNvSpPr txBox="1"/>
          <p:nvPr/>
        </p:nvSpPr>
        <p:spPr>
          <a:xfrm>
            <a:off x="4772690" y="3060747"/>
            <a:ext cx="2477400" cy="395099"/>
          </a:xfrm>
          <a:prstGeom prst="rect">
            <a:avLst/>
          </a:prstGeom>
          <a:noFill/>
          <a:ln>
            <a:noFill/>
          </a:ln>
        </p:spPr>
        <p:txBody>
          <a:bodyPr lIns="91425" tIns="91425" rIns="91425" bIns="91425" anchor="t" anchorCtr="0">
            <a:noAutofit/>
          </a:bodyPr>
          <a:lstStyle/>
          <a:p>
            <a:pPr lvl="0" rtl="0">
              <a:spcBef>
                <a:spcPts val="0"/>
              </a:spcBef>
              <a:buNone/>
            </a:pPr>
            <a:r>
              <a:rPr lang="en-GB"/>
              <a:t>Become a catalyst</a:t>
            </a:r>
          </a:p>
        </p:txBody>
      </p:sp>
      <p:sp>
        <p:nvSpPr>
          <p:cNvPr id="133" name="Shape 133"/>
          <p:cNvSpPr/>
          <p:nvPr/>
        </p:nvSpPr>
        <p:spPr>
          <a:xfrm>
            <a:off x="4890637" y="3412675"/>
            <a:ext cx="418014" cy="454841"/>
          </a:xfrm>
          <a:prstGeom prst="lightningBolt">
            <a:avLst/>
          </a:prstGeom>
          <a:solidFill>
            <a:srgbClr val="FFE599"/>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Shape 138"/>
          <p:cNvSpPr txBox="1">
            <a:spLocks noGrp="1"/>
          </p:cNvSpPr>
          <p:nvPr>
            <p:ph type="title"/>
          </p:nvPr>
        </p:nvSpPr>
        <p:spPr>
          <a:xfrm>
            <a:off x="457200" y="205975"/>
            <a:ext cx="8619599" cy="857400"/>
          </a:xfrm>
          <a:prstGeom prst="rect">
            <a:avLst/>
          </a:prstGeom>
        </p:spPr>
        <p:txBody>
          <a:bodyPr lIns="91425" tIns="91425" rIns="91425" bIns="91425" anchor="b" anchorCtr="0">
            <a:noAutofit/>
          </a:bodyPr>
          <a:lstStyle/>
          <a:p>
            <a:pPr lvl="0" rtl="0">
              <a:spcBef>
                <a:spcPts val="0"/>
              </a:spcBef>
              <a:buNone/>
            </a:pPr>
            <a:r>
              <a:rPr lang="en-GB" sz="3000">
                <a:solidFill>
                  <a:srgbClr val="FF0000"/>
                </a:solidFill>
                <a:latin typeface="Droid Sans"/>
                <a:ea typeface="Droid Sans"/>
                <a:cs typeface="Droid Sans"/>
                <a:sym typeface="Droid Sans"/>
              </a:rPr>
              <a:t>#shapeRMIT is built around 7 priority themes</a:t>
            </a:r>
          </a:p>
        </p:txBody>
      </p:sp>
      <p:sp>
        <p:nvSpPr>
          <p:cNvPr id="139" name="Shape 139"/>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381000" rtl="0">
              <a:spcBef>
                <a:spcPts val="0"/>
              </a:spcBef>
              <a:buClr>
                <a:schemeClr val="dk1"/>
              </a:buClr>
              <a:buSzPct val="100000"/>
              <a:buFont typeface="Arial"/>
              <a:buChar char="●"/>
            </a:pPr>
            <a:r>
              <a:rPr lang="en-GB" sz="2400">
                <a:latin typeface="Droid Sans"/>
                <a:ea typeface="Droid Sans"/>
                <a:cs typeface="Droid Sans"/>
                <a:sym typeface="Droid Sans"/>
              </a:rPr>
              <a:t>Teaching &amp; Learning</a:t>
            </a:r>
          </a:p>
          <a:p>
            <a:pPr marL="457200" lvl="0" indent="-381000" rtl="0">
              <a:spcBef>
                <a:spcPts val="0"/>
              </a:spcBef>
              <a:buClr>
                <a:schemeClr val="dk1"/>
              </a:buClr>
              <a:buSzPct val="100000"/>
              <a:buFont typeface="Arial"/>
              <a:buChar char="●"/>
            </a:pPr>
            <a:r>
              <a:rPr lang="en-GB" sz="2400">
                <a:latin typeface="Droid Sans"/>
                <a:ea typeface="Droid Sans"/>
                <a:cs typeface="Droid Sans"/>
                <a:sym typeface="Droid Sans"/>
              </a:rPr>
              <a:t>Student Experience &amp; Support</a:t>
            </a:r>
          </a:p>
          <a:p>
            <a:pPr marL="457200" lvl="0" indent="-381000" rtl="0">
              <a:spcBef>
                <a:spcPts val="0"/>
              </a:spcBef>
              <a:buClr>
                <a:schemeClr val="dk1"/>
              </a:buClr>
              <a:buSzPct val="100000"/>
              <a:buFont typeface="Arial"/>
              <a:buChar char="●"/>
            </a:pPr>
            <a:r>
              <a:rPr lang="en-GB" sz="2400">
                <a:latin typeface="Droid Sans"/>
                <a:ea typeface="Droid Sans"/>
                <a:cs typeface="Droid Sans"/>
                <a:sym typeface="Droid Sans"/>
              </a:rPr>
              <a:t>Industry &amp; Community Engagement</a:t>
            </a:r>
          </a:p>
          <a:p>
            <a:pPr marL="457200" lvl="0" indent="-381000" rtl="0">
              <a:spcBef>
                <a:spcPts val="0"/>
              </a:spcBef>
              <a:buClr>
                <a:schemeClr val="dk1"/>
              </a:buClr>
              <a:buSzPct val="100000"/>
              <a:buFont typeface="Arial"/>
              <a:buChar char="●"/>
            </a:pPr>
            <a:r>
              <a:rPr lang="en-GB" sz="2400">
                <a:latin typeface="Droid Sans"/>
                <a:ea typeface="Droid Sans"/>
                <a:cs typeface="Droid Sans"/>
                <a:sym typeface="Droid Sans"/>
              </a:rPr>
              <a:t>Research &amp; Innovation</a:t>
            </a:r>
          </a:p>
          <a:p>
            <a:pPr marL="457200" lvl="0" indent="-381000" rtl="0">
              <a:spcBef>
                <a:spcPts val="0"/>
              </a:spcBef>
              <a:buClr>
                <a:schemeClr val="dk1"/>
              </a:buClr>
              <a:buSzPct val="100000"/>
              <a:buFont typeface="Arial"/>
              <a:buChar char="●"/>
            </a:pPr>
            <a:r>
              <a:rPr lang="en-GB" sz="2400">
                <a:latin typeface="Droid Sans"/>
                <a:ea typeface="Droid Sans"/>
                <a:cs typeface="Droid Sans"/>
                <a:sym typeface="Droid Sans"/>
              </a:rPr>
              <a:t>Global Reach &amp; Impact</a:t>
            </a:r>
          </a:p>
          <a:p>
            <a:pPr marL="457200" lvl="0" indent="-381000" rtl="0">
              <a:spcBef>
                <a:spcPts val="0"/>
              </a:spcBef>
              <a:buClr>
                <a:schemeClr val="dk1"/>
              </a:buClr>
              <a:buSzPct val="100000"/>
              <a:buFont typeface="Arial"/>
              <a:buChar char="●"/>
            </a:pPr>
            <a:r>
              <a:rPr lang="en-GB" sz="2400">
                <a:latin typeface="Droid Sans"/>
                <a:ea typeface="Droid Sans"/>
                <a:cs typeface="Droid Sans"/>
                <a:sym typeface="Droid Sans"/>
              </a:rPr>
              <a:t>Enterprise &amp; Employability</a:t>
            </a:r>
          </a:p>
          <a:p>
            <a:pPr marL="457200" lvl="0" indent="-381000" rtl="0">
              <a:spcBef>
                <a:spcPts val="0"/>
              </a:spcBef>
              <a:buClr>
                <a:schemeClr val="dk1"/>
              </a:buClr>
              <a:buSzPct val="100000"/>
              <a:buFont typeface="Arial"/>
              <a:buChar char="●"/>
            </a:pPr>
            <a:r>
              <a:rPr lang="en-GB" sz="2400">
                <a:latin typeface="Droid Sans"/>
                <a:ea typeface="Droid Sans"/>
                <a:cs typeface="Droid Sans"/>
                <a:sym typeface="Droid Sans"/>
              </a:rPr>
              <a:t>Workforce &amp; Systems Capability</a:t>
            </a:r>
          </a:p>
        </p:txBody>
      </p:sp>
    </p:spTree>
  </p:cSld>
  <p:clrMapOvr>
    <a:masterClrMapping/>
  </p:clrMapOvr>
  <p:transition xmlns:p14="http://schemas.microsoft.com/office/powerpoint/2010/mai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651000" y="205975"/>
            <a:ext cx="7764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Types of online discussion group</a:t>
            </a:r>
          </a:p>
        </p:txBody>
      </p:sp>
      <p:sp>
        <p:nvSpPr>
          <p:cNvPr id="145" name="Shape 145"/>
          <p:cNvSpPr/>
          <p:nvPr/>
        </p:nvSpPr>
        <p:spPr>
          <a:xfrm>
            <a:off x="890777" y="1012850"/>
            <a:ext cx="917700" cy="7137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txBox="1"/>
          <p:nvPr/>
        </p:nvSpPr>
        <p:spPr>
          <a:xfrm>
            <a:off x="2010750" y="1043252"/>
            <a:ext cx="2477400" cy="257700"/>
          </a:xfrm>
          <a:prstGeom prst="rect">
            <a:avLst/>
          </a:prstGeom>
          <a:noFill/>
          <a:ln>
            <a:noFill/>
          </a:ln>
        </p:spPr>
        <p:txBody>
          <a:bodyPr lIns="91425" tIns="91425" rIns="91425" bIns="91425" anchor="t" anchorCtr="0">
            <a:noAutofit/>
          </a:bodyPr>
          <a:lstStyle/>
          <a:p>
            <a:pPr lvl="0" rtl="0">
              <a:spcBef>
                <a:spcPts val="0"/>
              </a:spcBef>
              <a:buNone/>
            </a:pPr>
            <a:r>
              <a:rPr lang="en-GB" sz="1000"/>
              <a:t>Predefined groups</a:t>
            </a:r>
          </a:p>
        </p:txBody>
      </p:sp>
      <p:sp>
        <p:nvSpPr>
          <p:cNvPr id="147" name="Shape 147"/>
          <p:cNvSpPr txBox="1"/>
          <p:nvPr/>
        </p:nvSpPr>
        <p:spPr>
          <a:xfrm>
            <a:off x="2021876" y="1300950"/>
            <a:ext cx="4486799" cy="395099"/>
          </a:xfrm>
          <a:prstGeom prst="rect">
            <a:avLst/>
          </a:prstGeom>
          <a:noFill/>
          <a:ln>
            <a:noFill/>
          </a:ln>
        </p:spPr>
        <p:txBody>
          <a:bodyPr lIns="91425" tIns="91425" rIns="91425" bIns="91425" anchor="t" anchorCtr="0">
            <a:noAutofit/>
          </a:bodyPr>
          <a:lstStyle/>
          <a:p>
            <a:pPr lvl="0" rtl="0">
              <a:spcBef>
                <a:spcPts val="0"/>
              </a:spcBef>
              <a:buNone/>
            </a:pPr>
            <a:r>
              <a:rPr lang="en-GB" sz="800"/>
              <a:t>Some groups are set up, seeded and facilitated by the #shapeRMIT project team, in order to provide easily accessible opportunities for participants to have their say on key aspects of the strategy.</a:t>
            </a:r>
          </a:p>
        </p:txBody>
      </p:sp>
      <p:sp>
        <p:nvSpPr>
          <p:cNvPr id="148" name="Shape 148"/>
          <p:cNvSpPr/>
          <p:nvPr/>
        </p:nvSpPr>
        <p:spPr>
          <a:xfrm>
            <a:off x="890777" y="2161425"/>
            <a:ext cx="917700" cy="7137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9" name="Shape 149"/>
          <p:cNvSpPr txBox="1"/>
          <p:nvPr/>
        </p:nvSpPr>
        <p:spPr>
          <a:xfrm>
            <a:off x="2010750" y="2191827"/>
            <a:ext cx="2477400" cy="257700"/>
          </a:xfrm>
          <a:prstGeom prst="rect">
            <a:avLst/>
          </a:prstGeom>
          <a:noFill/>
          <a:ln>
            <a:noFill/>
          </a:ln>
        </p:spPr>
        <p:txBody>
          <a:bodyPr lIns="91425" tIns="91425" rIns="91425" bIns="91425" anchor="t" anchorCtr="0">
            <a:noAutofit/>
          </a:bodyPr>
          <a:lstStyle/>
          <a:p>
            <a:pPr lvl="0" rtl="0">
              <a:spcBef>
                <a:spcPts val="0"/>
              </a:spcBef>
              <a:buNone/>
            </a:pPr>
            <a:r>
              <a:rPr lang="en-GB" sz="1000"/>
              <a:t>Emergent groups</a:t>
            </a:r>
          </a:p>
        </p:txBody>
      </p:sp>
      <p:sp>
        <p:nvSpPr>
          <p:cNvPr id="150" name="Shape 150"/>
          <p:cNvSpPr txBox="1"/>
          <p:nvPr/>
        </p:nvSpPr>
        <p:spPr>
          <a:xfrm>
            <a:off x="2021876" y="2449525"/>
            <a:ext cx="4486799" cy="395099"/>
          </a:xfrm>
          <a:prstGeom prst="rect">
            <a:avLst/>
          </a:prstGeom>
          <a:noFill/>
          <a:ln>
            <a:noFill/>
          </a:ln>
        </p:spPr>
        <p:txBody>
          <a:bodyPr lIns="91425" tIns="91425" rIns="91425" bIns="91425" anchor="t" anchorCtr="0">
            <a:noAutofit/>
          </a:bodyPr>
          <a:lstStyle/>
          <a:p>
            <a:pPr lvl="0" rtl="0">
              <a:spcBef>
                <a:spcPts val="0"/>
              </a:spcBef>
              <a:buNone/>
            </a:pPr>
            <a:r>
              <a:rPr lang="en-GB" sz="800"/>
              <a:t>Some groups are started and facilitated by participants in the process. This may be, for example, a student interest group or staff business area, that want to come together promote a particular idea or agenda.</a:t>
            </a:r>
          </a:p>
        </p:txBody>
      </p:sp>
      <p:sp>
        <p:nvSpPr>
          <p:cNvPr id="151" name="Shape 151"/>
          <p:cNvSpPr/>
          <p:nvPr/>
        </p:nvSpPr>
        <p:spPr>
          <a:xfrm>
            <a:off x="890777" y="3310000"/>
            <a:ext cx="917700" cy="7137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2" name="Shape 152"/>
          <p:cNvSpPr txBox="1"/>
          <p:nvPr/>
        </p:nvSpPr>
        <p:spPr>
          <a:xfrm>
            <a:off x="2010750" y="3340402"/>
            <a:ext cx="2477400" cy="257700"/>
          </a:xfrm>
          <a:prstGeom prst="rect">
            <a:avLst/>
          </a:prstGeom>
          <a:noFill/>
          <a:ln>
            <a:noFill/>
          </a:ln>
        </p:spPr>
        <p:txBody>
          <a:bodyPr lIns="91425" tIns="91425" rIns="91425" bIns="91425" anchor="t" anchorCtr="0">
            <a:noAutofit/>
          </a:bodyPr>
          <a:lstStyle/>
          <a:p>
            <a:pPr lvl="0" rtl="0">
              <a:spcBef>
                <a:spcPts val="0"/>
              </a:spcBef>
              <a:buNone/>
            </a:pPr>
            <a:r>
              <a:rPr lang="en-GB" sz="1000"/>
              <a:t>Planning groups</a:t>
            </a:r>
          </a:p>
        </p:txBody>
      </p:sp>
      <p:sp>
        <p:nvSpPr>
          <p:cNvPr id="153" name="Shape 153"/>
          <p:cNvSpPr txBox="1"/>
          <p:nvPr/>
        </p:nvSpPr>
        <p:spPr>
          <a:xfrm>
            <a:off x="2021876" y="3598100"/>
            <a:ext cx="4486799" cy="395099"/>
          </a:xfrm>
          <a:prstGeom prst="rect">
            <a:avLst/>
          </a:prstGeom>
          <a:noFill/>
          <a:ln>
            <a:noFill/>
          </a:ln>
        </p:spPr>
        <p:txBody>
          <a:bodyPr lIns="91425" tIns="91425" rIns="91425" bIns="91425" anchor="t" anchorCtr="0">
            <a:noAutofit/>
          </a:bodyPr>
          <a:lstStyle/>
          <a:p>
            <a:pPr lvl="0" rtl="0">
              <a:spcBef>
                <a:spcPts val="0"/>
              </a:spcBef>
              <a:buNone/>
            </a:pPr>
            <a:r>
              <a:rPr lang="en-GB" sz="800"/>
              <a:t>Some groups are actually focused on spreading the #shapeRMIT opportunity within their part of the RMIT community. They might use discussion groups for planning and logistics around events and workshops they run.</a:t>
            </a:r>
          </a:p>
        </p:txBody>
      </p:sp>
      <p:sp>
        <p:nvSpPr>
          <p:cNvPr id="154" name="Shape 154"/>
          <p:cNvSpPr/>
          <p:nvPr/>
        </p:nvSpPr>
        <p:spPr>
          <a:xfrm>
            <a:off x="1162425" y="3538000"/>
            <a:ext cx="374399" cy="257700"/>
          </a:xfrm>
          <a:prstGeom prst="rightArrow">
            <a:avLst>
              <a:gd name="adj1" fmla="val 50000"/>
              <a:gd name="adj2" fmla="val 50000"/>
            </a:avLst>
          </a:prstGeom>
          <a:solidFill>
            <a:srgbClr val="9FC5E8"/>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5" name="Shape 155"/>
          <p:cNvSpPr/>
          <p:nvPr/>
        </p:nvSpPr>
        <p:spPr>
          <a:xfrm rot="5400000">
            <a:off x="1162425" y="1253532"/>
            <a:ext cx="374399" cy="257700"/>
          </a:xfrm>
          <a:prstGeom prst="rightArrow">
            <a:avLst>
              <a:gd name="adj1" fmla="val 50000"/>
              <a:gd name="adj2" fmla="val 50000"/>
            </a:avLst>
          </a:prstGeom>
          <a:solidFill>
            <a:srgbClr val="9FC5E8"/>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6" name="Shape 156"/>
          <p:cNvSpPr/>
          <p:nvPr/>
        </p:nvSpPr>
        <p:spPr>
          <a:xfrm rot="5400000" flipH="1">
            <a:off x="1162425" y="2389425"/>
            <a:ext cx="374399" cy="257700"/>
          </a:xfrm>
          <a:prstGeom prst="rightArrow">
            <a:avLst>
              <a:gd name="adj1" fmla="val 50000"/>
              <a:gd name="adj2" fmla="val 50000"/>
            </a:avLst>
          </a:prstGeom>
          <a:solidFill>
            <a:srgbClr val="9FC5E8"/>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7" name="Shape 157"/>
          <p:cNvSpPr txBox="1"/>
          <p:nvPr/>
        </p:nvSpPr>
        <p:spPr>
          <a:xfrm>
            <a:off x="6773025" y="1331450"/>
            <a:ext cx="1851600" cy="395099"/>
          </a:xfrm>
          <a:prstGeom prst="rect">
            <a:avLst/>
          </a:prstGeom>
          <a:noFill/>
          <a:ln>
            <a:noFill/>
          </a:ln>
        </p:spPr>
        <p:txBody>
          <a:bodyPr lIns="91425" tIns="91425" rIns="91425" bIns="91425" anchor="t" anchorCtr="0">
            <a:noAutofit/>
          </a:bodyPr>
          <a:lstStyle/>
          <a:p>
            <a:pPr lvl="0" rtl="0">
              <a:spcBef>
                <a:spcPts val="0"/>
              </a:spcBef>
              <a:buNone/>
            </a:pPr>
            <a:r>
              <a:rPr lang="en-GB" sz="800" i="1"/>
              <a:t>Few and large</a:t>
            </a:r>
          </a:p>
        </p:txBody>
      </p:sp>
      <p:sp>
        <p:nvSpPr>
          <p:cNvPr id="158" name="Shape 158"/>
          <p:cNvSpPr txBox="1"/>
          <p:nvPr/>
        </p:nvSpPr>
        <p:spPr>
          <a:xfrm>
            <a:off x="6773025" y="2480025"/>
            <a:ext cx="1851600" cy="395099"/>
          </a:xfrm>
          <a:prstGeom prst="rect">
            <a:avLst/>
          </a:prstGeom>
          <a:noFill/>
          <a:ln>
            <a:noFill/>
          </a:ln>
        </p:spPr>
        <p:txBody>
          <a:bodyPr lIns="91425" tIns="91425" rIns="91425" bIns="91425" anchor="t" anchorCtr="0">
            <a:noAutofit/>
          </a:bodyPr>
          <a:lstStyle/>
          <a:p>
            <a:pPr lvl="0" rtl="0">
              <a:spcBef>
                <a:spcPts val="0"/>
              </a:spcBef>
              <a:buNone/>
            </a:pPr>
            <a:r>
              <a:rPr lang="en-GB" sz="800" i="1"/>
              <a:t>Many and small</a:t>
            </a:r>
          </a:p>
        </p:txBody>
      </p:sp>
      <p:sp>
        <p:nvSpPr>
          <p:cNvPr id="159" name="Shape 159"/>
          <p:cNvSpPr txBox="1"/>
          <p:nvPr/>
        </p:nvSpPr>
        <p:spPr>
          <a:xfrm>
            <a:off x="6773025" y="3628600"/>
            <a:ext cx="1851600" cy="395099"/>
          </a:xfrm>
          <a:prstGeom prst="rect">
            <a:avLst/>
          </a:prstGeom>
          <a:noFill/>
          <a:ln>
            <a:noFill/>
          </a:ln>
        </p:spPr>
        <p:txBody>
          <a:bodyPr lIns="91425" tIns="91425" rIns="91425" bIns="91425" anchor="t" anchorCtr="0">
            <a:noAutofit/>
          </a:bodyPr>
          <a:lstStyle/>
          <a:p>
            <a:pPr lvl="0" rtl="0">
              <a:spcBef>
                <a:spcPts val="0"/>
              </a:spcBef>
              <a:buNone/>
            </a:pPr>
            <a:r>
              <a:rPr lang="en-GB" sz="800" i="1"/>
              <a:t>Few and small</a:t>
            </a:r>
          </a:p>
        </p:txBody>
      </p:sp>
    </p:spTree>
  </p:cSld>
  <p:clrMapOvr>
    <a:masterClrMapping/>
  </p:clrMapOvr>
  <p:transition xmlns:p14="http://schemas.microsoft.com/office/powerpoint/2010/mai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p:nvPr>
        </p:nvSpPr>
        <p:spPr>
          <a:xfrm>
            <a:off x="651000" y="205975"/>
            <a:ext cx="7764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How participants shape RMIT</a:t>
            </a:r>
          </a:p>
        </p:txBody>
      </p:sp>
      <p:sp>
        <p:nvSpPr>
          <p:cNvPr id="165" name="Shape 165"/>
          <p:cNvSpPr/>
          <p:nvPr/>
        </p:nvSpPr>
        <p:spPr>
          <a:xfrm>
            <a:off x="2477838" y="1780555"/>
            <a:ext cx="911399" cy="8508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800">
                <a:solidFill>
                  <a:srgbClr val="666666"/>
                </a:solidFill>
              </a:rPr>
              <a:t>Here is my idea</a:t>
            </a:r>
          </a:p>
        </p:txBody>
      </p:sp>
      <p:sp>
        <p:nvSpPr>
          <p:cNvPr id="166" name="Shape 166"/>
          <p:cNvSpPr txBox="1"/>
          <p:nvPr/>
        </p:nvSpPr>
        <p:spPr>
          <a:xfrm>
            <a:off x="2339400" y="2846725"/>
            <a:ext cx="1093800" cy="707399"/>
          </a:xfrm>
          <a:prstGeom prst="rect">
            <a:avLst/>
          </a:prstGeom>
          <a:noFill/>
          <a:ln>
            <a:noFill/>
          </a:ln>
        </p:spPr>
        <p:txBody>
          <a:bodyPr lIns="91425" tIns="91425" rIns="91425" bIns="91425" anchor="t" anchorCtr="0">
            <a:noAutofit/>
          </a:bodyPr>
          <a:lstStyle/>
          <a:p>
            <a:pPr lvl="0" algn="ctr" rtl="0">
              <a:spcBef>
                <a:spcPts val="0"/>
              </a:spcBef>
              <a:buNone/>
            </a:pPr>
            <a:r>
              <a:rPr lang="en-GB" sz="1000"/>
              <a:t>Write and share your</a:t>
            </a:r>
          </a:p>
          <a:p>
            <a:pPr lvl="0" algn="ctr" rtl="0">
              <a:spcBef>
                <a:spcPts val="0"/>
              </a:spcBef>
              <a:buNone/>
            </a:pPr>
            <a:r>
              <a:rPr lang="en-GB" sz="1000" b="1"/>
              <a:t>Idea for Action</a:t>
            </a:r>
          </a:p>
          <a:p>
            <a:pPr lvl="0" algn="ctr" rtl="0">
              <a:spcBef>
                <a:spcPts val="0"/>
              </a:spcBef>
              <a:buNone/>
            </a:pPr>
            <a:endParaRPr sz="800"/>
          </a:p>
          <a:p>
            <a:pPr lvl="0" algn="ctr" rtl="0">
              <a:spcBef>
                <a:spcPts val="0"/>
              </a:spcBef>
              <a:buNone/>
            </a:pPr>
            <a:endParaRPr sz="800"/>
          </a:p>
        </p:txBody>
      </p:sp>
      <p:sp>
        <p:nvSpPr>
          <p:cNvPr id="167" name="Shape 167"/>
          <p:cNvSpPr txBox="1">
            <a:spLocks noGrp="1"/>
          </p:cNvSpPr>
          <p:nvPr>
            <p:ph type="title" idx="2"/>
          </p:nvPr>
        </p:nvSpPr>
        <p:spPr>
          <a:xfrm>
            <a:off x="689998" y="686950"/>
            <a:ext cx="7764000" cy="383400"/>
          </a:xfrm>
          <a:prstGeom prst="rect">
            <a:avLst/>
          </a:prstGeom>
        </p:spPr>
        <p:txBody>
          <a:bodyPr lIns="91425" tIns="91425" rIns="91425" bIns="91425" anchor="b" anchorCtr="0">
            <a:noAutofit/>
          </a:bodyPr>
          <a:lstStyle/>
          <a:p>
            <a:pPr lvl="0" rtl="0">
              <a:spcBef>
                <a:spcPts val="0"/>
              </a:spcBef>
              <a:buNone/>
            </a:pPr>
            <a:r>
              <a:rPr lang="en-GB" sz="1800" b="0">
                <a:solidFill>
                  <a:srgbClr val="FF0000"/>
                </a:solidFill>
              </a:rPr>
              <a:t>Scenario 1: Go it alone</a:t>
            </a:r>
          </a:p>
        </p:txBody>
      </p:sp>
      <p:sp>
        <p:nvSpPr>
          <p:cNvPr id="168" name="Shape 168"/>
          <p:cNvSpPr/>
          <p:nvPr/>
        </p:nvSpPr>
        <p:spPr>
          <a:xfrm>
            <a:off x="4084765" y="1761610"/>
            <a:ext cx="1093800" cy="8508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169" name="Shape 169"/>
          <p:cNvSpPr/>
          <p:nvPr/>
        </p:nvSpPr>
        <p:spPr>
          <a:xfrm>
            <a:off x="3578494" y="2070906"/>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70" name="Shape 170"/>
          <p:cNvSpPr txBox="1"/>
          <p:nvPr/>
        </p:nvSpPr>
        <p:spPr>
          <a:xfrm>
            <a:off x="4027919" y="2846725"/>
            <a:ext cx="1207500" cy="707399"/>
          </a:xfrm>
          <a:prstGeom prst="rect">
            <a:avLst/>
          </a:prstGeom>
          <a:noFill/>
          <a:ln>
            <a:noFill/>
          </a:ln>
        </p:spPr>
        <p:txBody>
          <a:bodyPr lIns="91425" tIns="91425" rIns="91425" bIns="91425" anchor="t" anchorCtr="0">
            <a:noAutofit/>
          </a:bodyPr>
          <a:lstStyle/>
          <a:p>
            <a:pPr lvl="0" algn="ctr" rtl="0">
              <a:spcBef>
                <a:spcPts val="0"/>
              </a:spcBef>
              <a:buNone/>
            </a:pPr>
            <a:r>
              <a:rPr lang="en-GB" sz="1000"/>
              <a:t>Mention</a:t>
            </a:r>
            <a:r>
              <a:rPr lang="en-GB" sz="1000" b="1"/>
              <a:t> </a:t>
            </a:r>
            <a:r>
              <a:rPr lang="en-GB" sz="1000"/>
              <a:t>your </a:t>
            </a:r>
            <a:r>
              <a:rPr lang="en-GB" sz="1000" b="1"/>
              <a:t>Idea for Action</a:t>
            </a:r>
            <a:r>
              <a:rPr lang="en-GB" sz="1000"/>
              <a:t> in a </a:t>
            </a:r>
            <a:r>
              <a:rPr lang="en-GB" sz="1000" b="1"/>
              <a:t>Discussion Group</a:t>
            </a:r>
            <a:r>
              <a:rPr lang="en-GB" sz="1000"/>
              <a:t> in order to get feedback</a:t>
            </a:r>
          </a:p>
          <a:p>
            <a:pPr lvl="0" algn="ctr" rtl="0">
              <a:spcBef>
                <a:spcPts val="0"/>
              </a:spcBef>
              <a:buNone/>
            </a:pPr>
            <a:endParaRPr sz="800"/>
          </a:p>
          <a:p>
            <a:pPr lvl="0" algn="ctr" rtl="0">
              <a:spcBef>
                <a:spcPts val="0"/>
              </a:spcBef>
              <a:buNone/>
            </a:pPr>
            <a:endParaRPr sz="800"/>
          </a:p>
        </p:txBody>
      </p:sp>
      <p:sp>
        <p:nvSpPr>
          <p:cNvPr id="171" name="Shape 171"/>
          <p:cNvSpPr/>
          <p:nvPr/>
        </p:nvSpPr>
        <p:spPr>
          <a:xfrm>
            <a:off x="5849238" y="1789618"/>
            <a:ext cx="911399" cy="8508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800">
                <a:solidFill>
                  <a:schemeClr val="dk2"/>
                </a:solidFill>
              </a:rPr>
              <a:t>Here is my idea, with more detail</a:t>
            </a:r>
          </a:p>
        </p:txBody>
      </p:sp>
      <p:sp>
        <p:nvSpPr>
          <p:cNvPr id="172" name="Shape 172"/>
          <p:cNvSpPr txBox="1"/>
          <p:nvPr/>
        </p:nvSpPr>
        <p:spPr>
          <a:xfrm>
            <a:off x="5710800" y="2855787"/>
            <a:ext cx="1093800" cy="707399"/>
          </a:xfrm>
          <a:prstGeom prst="rect">
            <a:avLst/>
          </a:prstGeom>
          <a:noFill/>
          <a:ln>
            <a:noFill/>
          </a:ln>
        </p:spPr>
        <p:txBody>
          <a:bodyPr lIns="91425" tIns="91425" rIns="91425" bIns="91425" anchor="t" anchorCtr="0">
            <a:noAutofit/>
          </a:bodyPr>
          <a:lstStyle/>
          <a:p>
            <a:pPr lvl="0" algn="ctr" rtl="0">
              <a:spcBef>
                <a:spcPts val="0"/>
              </a:spcBef>
              <a:buNone/>
            </a:pPr>
            <a:r>
              <a:rPr lang="en-GB" sz="1000"/>
              <a:t>Update your</a:t>
            </a:r>
          </a:p>
          <a:p>
            <a:pPr lvl="0" algn="ctr" rtl="0">
              <a:spcBef>
                <a:spcPts val="0"/>
              </a:spcBef>
              <a:buNone/>
            </a:pPr>
            <a:r>
              <a:rPr lang="en-GB" sz="1000" b="1"/>
              <a:t>Idea for Action</a:t>
            </a:r>
          </a:p>
          <a:p>
            <a:pPr lvl="0" algn="ctr" rtl="0">
              <a:spcBef>
                <a:spcPts val="0"/>
              </a:spcBef>
              <a:buNone/>
            </a:pPr>
            <a:r>
              <a:rPr lang="en-GB" sz="1000"/>
              <a:t>based on feedback</a:t>
            </a:r>
          </a:p>
          <a:p>
            <a:pPr lvl="0" algn="ctr" rtl="0">
              <a:spcBef>
                <a:spcPts val="0"/>
              </a:spcBef>
              <a:buNone/>
            </a:pPr>
            <a:endParaRPr sz="800"/>
          </a:p>
        </p:txBody>
      </p:sp>
      <p:sp>
        <p:nvSpPr>
          <p:cNvPr id="173" name="Shape 173"/>
          <p:cNvSpPr/>
          <p:nvPr/>
        </p:nvSpPr>
        <p:spPr>
          <a:xfrm>
            <a:off x="5361056" y="2098931"/>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p:nvPr/>
        </p:nvSpPr>
        <p:spPr>
          <a:xfrm>
            <a:off x="2388609" y="1675910"/>
            <a:ext cx="1093800" cy="8508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179" name="Shape 179"/>
          <p:cNvSpPr txBox="1">
            <a:spLocks noGrp="1"/>
          </p:cNvSpPr>
          <p:nvPr>
            <p:ph type="title"/>
          </p:nvPr>
        </p:nvSpPr>
        <p:spPr>
          <a:xfrm>
            <a:off x="651000" y="205975"/>
            <a:ext cx="7764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How participants shape RMIT</a:t>
            </a:r>
          </a:p>
        </p:txBody>
      </p:sp>
      <p:sp>
        <p:nvSpPr>
          <p:cNvPr id="180" name="Shape 180"/>
          <p:cNvSpPr txBox="1"/>
          <p:nvPr/>
        </p:nvSpPr>
        <p:spPr>
          <a:xfrm>
            <a:off x="483749" y="2694925"/>
            <a:ext cx="1323300" cy="707399"/>
          </a:xfrm>
          <a:prstGeom prst="rect">
            <a:avLst/>
          </a:prstGeom>
          <a:noFill/>
          <a:ln>
            <a:noFill/>
          </a:ln>
        </p:spPr>
        <p:txBody>
          <a:bodyPr lIns="91425" tIns="91425" rIns="91425" bIns="91425" anchor="t" anchorCtr="0">
            <a:noAutofit/>
          </a:bodyPr>
          <a:lstStyle/>
          <a:p>
            <a:pPr lvl="0" algn="ctr" rtl="0">
              <a:spcBef>
                <a:spcPts val="0"/>
              </a:spcBef>
              <a:buNone/>
            </a:pPr>
            <a:r>
              <a:rPr lang="en-GB" sz="1000"/>
              <a:t>Test your thinking by posting  in an existing </a:t>
            </a:r>
            <a:r>
              <a:rPr lang="en-GB" sz="1000" b="1"/>
              <a:t>Discussion Group</a:t>
            </a:r>
          </a:p>
          <a:p>
            <a:pPr lvl="0" algn="ctr" rtl="0">
              <a:spcBef>
                <a:spcPts val="0"/>
              </a:spcBef>
              <a:buNone/>
            </a:pPr>
            <a:endParaRPr sz="800"/>
          </a:p>
          <a:p>
            <a:pPr lvl="0" algn="ctr" rtl="0">
              <a:spcBef>
                <a:spcPts val="0"/>
              </a:spcBef>
              <a:buNone/>
            </a:pPr>
            <a:endParaRPr sz="800"/>
          </a:p>
        </p:txBody>
      </p:sp>
      <p:sp>
        <p:nvSpPr>
          <p:cNvPr id="181" name="Shape 181"/>
          <p:cNvSpPr/>
          <p:nvPr/>
        </p:nvSpPr>
        <p:spPr>
          <a:xfrm>
            <a:off x="4208338" y="1675905"/>
            <a:ext cx="911399" cy="8508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800">
                <a:solidFill>
                  <a:srgbClr val="666666"/>
                </a:solidFill>
              </a:rPr>
              <a:t>Here is my idea</a:t>
            </a:r>
          </a:p>
        </p:txBody>
      </p:sp>
      <p:sp>
        <p:nvSpPr>
          <p:cNvPr id="182" name="Shape 182"/>
          <p:cNvSpPr/>
          <p:nvPr/>
        </p:nvSpPr>
        <p:spPr>
          <a:xfrm>
            <a:off x="598496" y="1630085"/>
            <a:ext cx="1093800" cy="8508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183" name="Shape 183"/>
          <p:cNvSpPr/>
          <p:nvPr/>
        </p:nvSpPr>
        <p:spPr>
          <a:xfrm>
            <a:off x="2658627" y="1912458"/>
            <a:ext cx="305699" cy="377700"/>
          </a:xfrm>
          <a:prstGeom prst="upArrow">
            <a:avLst>
              <a:gd name="adj1" fmla="val 50000"/>
              <a:gd name="adj2" fmla="val 500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84" name="Shape 184"/>
          <p:cNvSpPr/>
          <p:nvPr/>
        </p:nvSpPr>
        <p:spPr>
          <a:xfrm rot="10800000" flipH="1">
            <a:off x="2929818" y="1912451"/>
            <a:ext cx="305699" cy="377700"/>
          </a:xfrm>
          <a:prstGeom prst="upArrow">
            <a:avLst>
              <a:gd name="adj1" fmla="val 50000"/>
              <a:gd name="adj2" fmla="val 50000"/>
            </a:avLst>
          </a:prstGeom>
          <a:solidFill>
            <a:srgbClr val="F4CC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85" name="Shape 185"/>
          <p:cNvSpPr txBox="1"/>
          <p:nvPr/>
        </p:nvSpPr>
        <p:spPr>
          <a:xfrm>
            <a:off x="2209124" y="2694925"/>
            <a:ext cx="1388100" cy="987599"/>
          </a:xfrm>
          <a:prstGeom prst="rect">
            <a:avLst/>
          </a:prstGeom>
          <a:noFill/>
          <a:ln>
            <a:noFill/>
          </a:ln>
        </p:spPr>
        <p:txBody>
          <a:bodyPr lIns="91425" tIns="91425" rIns="91425" bIns="91425" anchor="t" anchorCtr="0">
            <a:noAutofit/>
          </a:bodyPr>
          <a:lstStyle/>
          <a:p>
            <a:pPr lvl="0" algn="ctr" rtl="0">
              <a:spcBef>
                <a:spcPts val="0"/>
              </a:spcBef>
              <a:buNone/>
            </a:pPr>
            <a:r>
              <a:rPr lang="en-GB" sz="1000"/>
              <a:t>Use the proposals feature to see if anyone else in the </a:t>
            </a:r>
            <a:r>
              <a:rPr lang="en-GB" sz="1000" b="1"/>
              <a:t>Discussion Group</a:t>
            </a:r>
            <a:r>
              <a:rPr lang="en-GB" sz="1000"/>
              <a:t> might work on your idea with you</a:t>
            </a:r>
          </a:p>
          <a:p>
            <a:pPr lvl="0" algn="ctr" rtl="0">
              <a:spcBef>
                <a:spcPts val="0"/>
              </a:spcBef>
              <a:buNone/>
            </a:pPr>
            <a:endParaRPr sz="800"/>
          </a:p>
          <a:p>
            <a:pPr lvl="0" algn="ctr" rtl="0">
              <a:spcBef>
                <a:spcPts val="0"/>
              </a:spcBef>
              <a:buNone/>
            </a:pPr>
            <a:endParaRPr sz="800"/>
          </a:p>
        </p:txBody>
      </p:sp>
      <p:sp>
        <p:nvSpPr>
          <p:cNvPr id="186" name="Shape 186"/>
          <p:cNvSpPr txBox="1"/>
          <p:nvPr/>
        </p:nvSpPr>
        <p:spPr>
          <a:xfrm>
            <a:off x="4069900" y="2742075"/>
            <a:ext cx="1093800" cy="707399"/>
          </a:xfrm>
          <a:prstGeom prst="rect">
            <a:avLst/>
          </a:prstGeom>
          <a:noFill/>
          <a:ln>
            <a:noFill/>
          </a:ln>
        </p:spPr>
        <p:txBody>
          <a:bodyPr lIns="91425" tIns="91425" rIns="91425" bIns="91425" anchor="t" anchorCtr="0">
            <a:noAutofit/>
          </a:bodyPr>
          <a:lstStyle/>
          <a:p>
            <a:pPr lvl="0" algn="ctr" rtl="0">
              <a:spcBef>
                <a:spcPts val="0"/>
              </a:spcBef>
              <a:buNone/>
            </a:pPr>
            <a:r>
              <a:rPr lang="en-GB" sz="1000"/>
              <a:t>Invite your peers to help you write up a structured </a:t>
            </a:r>
          </a:p>
          <a:p>
            <a:pPr lvl="0" algn="ctr" rtl="0">
              <a:spcBef>
                <a:spcPts val="0"/>
              </a:spcBef>
              <a:buNone/>
            </a:pPr>
            <a:r>
              <a:rPr lang="en-GB" sz="1000" b="1"/>
              <a:t>Idea for Action</a:t>
            </a:r>
          </a:p>
          <a:p>
            <a:pPr lvl="0" algn="ctr" rtl="0">
              <a:spcBef>
                <a:spcPts val="0"/>
              </a:spcBef>
              <a:buNone/>
            </a:pPr>
            <a:endParaRPr sz="800"/>
          </a:p>
          <a:p>
            <a:pPr lvl="0" algn="ctr" rtl="0">
              <a:spcBef>
                <a:spcPts val="0"/>
              </a:spcBef>
              <a:buNone/>
            </a:pPr>
            <a:endParaRPr sz="800"/>
          </a:p>
        </p:txBody>
      </p:sp>
      <p:sp>
        <p:nvSpPr>
          <p:cNvPr id="187" name="Shape 187"/>
          <p:cNvSpPr/>
          <p:nvPr/>
        </p:nvSpPr>
        <p:spPr>
          <a:xfrm>
            <a:off x="1903425" y="1966256"/>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88" name="Shape 188"/>
          <p:cNvSpPr txBox="1">
            <a:spLocks noGrp="1"/>
          </p:cNvSpPr>
          <p:nvPr>
            <p:ph type="title" idx="2"/>
          </p:nvPr>
        </p:nvSpPr>
        <p:spPr>
          <a:xfrm>
            <a:off x="689998" y="686950"/>
            <a:ext cx="7764000" cy="383400"/>
          </a:xfrm>
          <a:prstGeom prst="rect">
            <a:avLst/>
          </a:prstGeom>
        </p:spPr>
        <p:txBody>
          <a:bodyPr lIns="91425" tIns="91425" rIns="91425" bIns="91425" anchor="b" anchorCtr="0">
            <a:noAutofit/>
          </a:bodyPr>
          <a:lstStyle/>
          <a:p>
            <a:pPr lvl="0" rtl="0">
              <a:spcBef>
                <a:spcPts val="0"/>
              </a:spcBef>
              <a:buNone/>
            </a:pPr>
            <a:r>
              <a:rPr lang="en-GB" sz="1800" b="0">
                <a:solidFill>
                  <a:srgbClr val="FF0000"/>
                </a:solidFill>
              </a:rPr>
              <a:t>Scenario 2: Rally a group</a:t>
            </a:r>
          </a:p>
        </p:txBody>
      </p:sp>
      <p:sp>
        <p:nvSpPr>
          <p:cNvPr id="189" name="Shape 189"/>
          <p:cNvSpPr/>
          <p:nvPr/>
        </p:nvSpPr>
        <p:spPr>
          <a:xfrm>
            <a:off x="3730625" y="1985206"/>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90" name="Shape 190"/>
          <p:cNvSpPr/>
          <p:nvPr/>
        </p:nvSpPr>
        <p:spPr>
          <a:xfrm>
            <a:off x="5815265" y="1656960"/>
            <a:ext cx="1093800" cy="8508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191" name="Shape 191"/>
          <p:cNvSpPr/>
          <p:nvPr/>
        </p:nvSpPr>
        <p:spPr>
          <a:xfrm>
            <a:off x="5308994" y="1966256"/>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92" name="Shape 192"/>
          <p:cNvSpPr txBox="1"/>
          <p:nvPr/>
        </p:nvSpPr>
        <p:spPr>
          <a:xfrm>
            <a:off x="5758419" y="2742075"/>
            <a:ext cx="1207500" cy="707399"/>
          </a:xfrm>
          <a:prstGeom prst="rect">
            <a:avLst/>
          </a:prstGeom>
          <a:noFill/>
          <a:ln>
            <a:noFill/>
          </a:ln>
        </p:spPr>
        <p:txBody>
          <a:bodyPr lIns="91425" tIns="91425" rIns="91425" bIns="91425" anchor="t" anchorCtr="0">
            <a:noAutofit/>
          </a:bodyPr>
          <a:lstStyle/>
          <a:p>
            <a:pPr lvl="0" algn="ctr" rtl="0">
              <a:spcBef>
                <a:spcPts val="0"/>
              </a:spcBef>
              <a:buNone/>
            </a:pPr>
            <a:r>
              <a:rPr lang="en-GB" sz="1000"/>
              <a:t>Mention</a:t>
            </a:r>
            <a:r>
              <a:rPr lang="en-GB" sz="1000" b="1"/>
              <a:t> </a:t>
            </a:r>
            <a:r>
              <a:rPr lang="en-GB" sz="1000"/>
              <a:t>your </a:t>
            </a:r>
            <a:r>
              <a:rPr lang="en-GB" sz="1000" b="1"/>
              <a:t>Idea for Action</a:t>
            </a:r>
            <a:r>
              <a:rPr lang="en-GB" sz="1000"/>
              <a:t> in a </a:t>
            </a:r>
            <a:r>
              <a:rPr lang="en-GB" sz="1000" b="1"/>
              <a:t>Discussion Group</a:t>
            </a:r>
            <a:r>
              <a:rPr lang="en-GB" sz="1000"/>
              <a:t> in order to get feedback</a:t>
            </a:r>
          </a:p>
          <a:p>
            <a:pPr lvl="0" algn="ctr" rtl="0">
              <a:spcBef>
                <a:spcPts val="0"/>
              </a:spcBef>
              <a:buNone/>
            </a:pPr>
            <a:endParaRPr sz="800"/>
          </a:p>
          <a:p>
            <a:pPr lvl="0" algn="ctr" rtl="0">
              <a:spcBef>
                <a:spcPts val="0"/>
              </a:spcBef>
              <a:buNone/>
            </a:pPr>
            <a:endParaRPr sz="800"/>
          </a:p>
        </p:txBody>
      </p:sp>
      <p:sp>
        <p:nvSpPr>
          <p:cNvPr id="193" name="Shape 193"/>
          <p:cNvSpPr/>
          <p:nvPr/>
        </p:nvSpPr>
        <p:spPr>
          <a:xfrm>
            <a:off x="7579738" y="1684968"/>
            <a:ext cx="911399" cy="8508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800">
                <a:solidFill>
                  <a:schemeClr val="dk2"/>
                </a:solidFill>
              </a:rPr>
              <a:t>Here is my idea, with more detail</a:t>
            </a:r>
          </a:p>
        </p:txBody>
      </p:sp>
      <p:sp>
        <p:nvSpPr>
          <p:cNvPr id="194" name="Shape 194"/>
          <p:cNvSpPr txBox="1"/>
          <p:nvPr/>
        </p:nvSpPr>
        <p:spPr>
          <a:xfrm>
            <a:off x="7441300" y="2751137"/>
            <a:ext cx="1093800" cy="707399"/>
          </a:xfrm>
          <a:prstGeom prst="rect">
            <a:avLst/>
          </a:prstGeom>
          <a:noFill/>
          <a:ln>
            <a:noFill/>
          </a:ln>
        </p:spPr>
        <p:txBody>
          <a:bodyPr lIns="91425" tIns="91425" rIns="91425" bIns="91425" anchor="t" anchorCtr="0">
            <a:noAutofit/>
          </a:bodyPr>
          <a:lstStyle/>
          <a:p>
            <a:pPr lvl="0" algn="ctr" rtl="0">
              <a:spcBef>
                <a:spcPts val="0"/>
              </a:spcBef>
              <a:buNone/>
            </a:pPr>
            <a:r>
              <a:rPr lang="en-GB" sz="1000"/>
              <a:t>Update your</a:t>
            </a:r>
          </a:p>
          <a:p>
            <a:pPr lvl="0" algn="ctr" rtl="0">
              <a:spcBef>
                <a:spcPts val="0"/>
              </a:spcBef>
              <a:buNone/>
            </a:pPr>
            <a:r>
              <a:rPr lang="en-GB" sz="1000" b="1"/>
              <a:t>Idea for Action</a:t>
            </a:r>
          </a:p>
          <a:p>
            <a:pPr lvl="0" algn="ctr" rtl="0">
              <a:spcBef>
                <a:spcPts val="0"/>
              </a:spcBef>
              <a:buNone/>
            </a:pPr>
            <a:r>
              <a:rPr lang="en-GB" sz="1000"/>
              <a:t>based on feedback</a:t>
            </a:r>
          </a:p>
          <a:p>
            <a:pPr lvl="0" algn="ctr" rtl="0">
              <a:spcBef>
                <a:spcPts val="0"/>
              </a:spcBef>
              <a:buNone/>
            </a:pPr>
            <a:endParaRPr sz="800"/>
          </a:p>
        </p:txBody>
      </p:sp>
      <p:sp>
        <p:nvSpPr>
          <p:cNvPr id="195" name="Shape 195"/>
          <p:cNvSpPr/>
          <p:nvPr/>
        </p:nvSpPr>
        <p:spPr>
          <a:xfrm>
            <a:off x="7091557" y="1994281"/>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title"/>
          </p:nvPr>
        </p:nvSpPr>
        <p:spPr>
          <a:xfrm>
            <a:off x="651000" y="205975"/>
            <a:ext cx="6588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#shapeRMIT timeline</a:t>
            </a:r>
          </a:p>
        </p:txBody>
      </p:sp>
      <p:sp>
        <p:nvSpPr>
          <p:cNvPr id="201" name="Shape 201"/>
          <p:cNvSpPr/>
          <p:nvPr/>
        </p:nvSpPr>
        <p:spPr>
          <a:xfrm>
            <a:off x="512600" y="2448042"/>
            <a:ext cx="7610700" cy="711600"/>
          </a:xfrm>
          <a:prstGeom prst="rect">
            <a:avLst/>
          </a:prstGeom>
          <a:solidFill>
            <a:srgbClr val="D0E0E3"/>
          </a:solidFill>
          <a:ln w="9525"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GB" sz="1000" b="1"/>
              <a:t>Discussion groups: </a:t>
            </a:r>
          </a:p>
          <a:p>
            <a:pPr lvl="0" rtl="0">
              <a:spcBef>
                <a:spcPts val="0"/>
              </a:spcBef>
              <a:buNone/>
            </a:pPr>
            <a:r>
              <a:rPr lang="en-GB" sz="900"/>
              <a:t>Predefined and emergent discussion groups will continue to be hosted, facilitated, and initiated - by the #shapeRMIT team and by you - throughout the process, in response to the evolving strategy process.</a:t>
            </a:r>
          </a:p>
        </p:txBody>
      </p:sp>
      <p:sp>
        <p:nvSpPr>
          <p:cNvPr id="202" name="Shape 202"/>
          <p:cNvSpPr/>
          <p:nvPr/>
        </p:nvSpPr>
        <p:spPr>
          <a:xfrm>
            <a:off x="512600" y="702925"/>
            <a:ext cx="740100" cy="99300"/>
          </a:xfrm>
          <a:prstGeom prst="rect">
            <a:avLst/>
          </a:prstGeom>
          <a:solidFill>
            <a:srgbClr val="D9D9D9"/>
          </a:solidFill>
          <a:ln>
            <a:noFill/>
          </a:ln>
        </p:spPr>
        <p:txBody>
          <a:bodyPr lIns="91425" tIns="91425" rIns="91425" bIns="91425" anchor="ctr" anchorCtr="0">
            <a:noAutofit/>
          </a:bodyPr>
          <a:lstStyle/>
          <a:p>
            <a:pPr lvl="0" algn="ctr" rtl="0">
              <a:spcBef>
                <a:spcPts val="0"/>
              </a:spcBef>
              <a:buNone/>
            </a:pPr>
            <a:r>
              <a:rPr lang="en-GB" sz="600"/>
              <a:t>late June</a:t>
            </a:r>
          </a:p>
        </p:txBody>
      </p:sp>
      <p:sp>
        <p:nvSpPr>
          <p:cNvPr id="203" name="Shape 203"/>
          <p:cNvSpPr/>
          <p:nvPr/>
        </p:nvSpPr>
        <p:spPr>
          <a:xfrm>
            <a:off x="1313619" y="702925"/>
            <a:ext cx="1581300" cy="99300"/>
          </a:xfrm>
          <a:prstGeom prst="rect">
            <a:avLst/>
          </a:prstGeom>
          <a:solidFill>
            <a:srgbClr val="D9D9D9"/>
          </a:solidFill>
          <a:ln>
            <a:noFill/>
          </a:ln>
        </p:spPr>
        <p:txBody>
          <a:bodyPr lIns="91425" tIns="91425" rIns="91425" bIns="91425" anchor="ctr" anchorCtr="0">
            <a:noAutofit/>
          </a:bodyPr>
          <a:lstStyle/>
          <a:p>
            <a:pPr lvl="0" algn="ctr" rtl="0">
              <a:spcBef>
                <a:spcPts val="0"/>
              </a:spcBef>
              <a:buNone/>
            </a:pPr>
            <a:r>
              <a:rPr lang="en-GB" sz="600"/>
              <a:t>July</a:t>
            </a:r>
          </a:p>
        </p:txBody>
      </p:sp>
      <p:sp>
        <p:nvSpPr>
          <p:cNvPr id="204" name="Shape 204"/>
          <p:cNvSpPr/>
          <p:nvPr/>
        </p:nvSpPr>
        <p:spPr>
          <a:xfrm>
            <a:off x="2957177" y="702925"/>
            <a:ext cx="1581300" cy="99300"/>
          </a:xfrm>
          <a:prstGeom prst="rect">
            <a:avLst/>
          </a:prstGeom>
          <a:solidFill>
            <a:srgbClr val="D9D9D9"/>
          </a:solidFill>
          <a:ln>
            <a:noFill/>
          </a:ln>
        </p:spPr>
        <p:txBody>
          <a:bodyPr lIns="91425" tIns="91425" rIns="91425" bIns="91425" anchor="ctr" anchorCtr="0">
            <a:noAutofit/>
          </a:bodyPr>
          <a:lstStyle/>
          <a:p>
            <a:pPr lvl="0" algn="ctr" rtl="0">
              <a:spcBef>
                <a:spcPts val="0"/>
              </a:spcBef>
              <a:buNone/>
            </a:pPr>
            <a:r>
              <a:rPr lang="en-GB" sz="600"/>
              <a:t>August</a:t>
            </a:r>
          </a:p>
        </p:txBody>
      </p:sp>
      <p:sp>
        <p:nvSpPr>
          <p:cNvPr id="205" name="Shape 205"/>
          <p:cNvSpPr/>
          <p:nvPr/>
        </p:nvSpPr>
        <p:spPr>
          <a:xfrm>
            <a:off x="4597074" y="702925"/>
            <a:ext cx="1280099" cy="99300"/>
          </a:xfrm>
          <a:prstGeom prst="rect">
            <a:avLst/>
          </a:prstGeom>
          <a:solidFill>
            <a:srgbClr val="D9D9D9"/>
          </a:solidFill>
          <a:ln>
            <a:noFill/>
          </a:ln>
        </p:spPr>
        <p:txBody>
          <a:bodyPr lIns="91425" tIns="91425" rIns="91425" bIns="91425" anchor="ctr" anchorCtr="0">
            <a:noAutofit/>
          </a:bodyPr>
          <a:lstStyle/>
          <a:p>
            <a:pPr lvl="0" algn="ctr" rtl="0">
              <a:spcBef>
                <a:spcPts val="0"/>
              </a:spcBef>
              <a:buNone/>
            </a:pPr>
            <a:r>
              <a:rPr lang="en-GB" sz="600"/>
              <a:t>September</a:t>
            </a:r>
          </a:p>
        </p:txBody>
      </p:sp>
      <p:sp>
        <p:nvSpPr>
          <p:cNvPr id="206" name="Shape 206"/>
          <p:cNvSpPr/>
          <p:nvPr/>
        </p:nvSpPr>
        <p:spPr>
          <a:xfrm>
            <a:off x="5958562" y="702925"/>
            <a:ext cx="1280099" cy="99300"/>
          </a:xfrm>
          <a:prstGeom prst="rect">
            <a:avLst/>
          </a:prstGeom>
          <a:solidFill>
            <a:srgbClr val="D9D9D9"/>
          </a:solidFill>
          <a:ln>
            <a:noFill/>
          </a:ln>
        </p:spPr>
        <p:txBody>
          <a:bodyPr lIns="91425" tIns="91425" rIns="91425" bIns="91425" anchor="ctr" anchorCtr="0">
            <a:noAutofit/>
          </a:bodyPr>
          <a:lstStyle/>
          <a:p>
            <a:pPr lvl="0" algn="ctr" rtl="0">
              <a:spcBef>
                <a:spcPts val="0"/>
              </a:spcBef>
              <a:buNone/>
            </a:pPr>
            <a:r>
              <a:rPr lang="en-GB" sz="600"/>
              <a:t>October</a:t>
            </a:r>
          </a:p>
        </p:txBody>
      </p:sp>
      <p:sp>
        <p:nvSpPr>
          <p:cNvPr id="207" name="Shape 207"/>
          <p:cNvSpPr/>
          <p:nvPr/>
        </p:nvSpPr>
        <p:spPr>
          <a:xfrm>
            <a:off x="7320050" y="702925"/>
            <a:ext cx="1280099" cy="99300"/>
          </a:xfrm>
          <a:prstGeom prst="rect">
            <a:avLst/>
          </a:prstGeom>
          <a:solidFill>
            <a:srgbClr val="D9D9D9"/>
          </a:solidFill>
          <a:ln>
            <a:noFill/>
          </a:ln>
        </p:spPr>
        <p:txBody>
          <a:bodyPr lIns="91425" tIns="91425" rIns="91425" bIns="91425" anchor="ctr" anchorCtr="0">
            <a:noAutofit/>
          </a:bodyPr>
          <a:lstStyle/>
          <a:p>
            <a:pPr lvl="0" algn="ctr" rtl="0">
              <a:spcBef>
                <a:spcPts val="0"/>
              </a:spcBef>
              <a:buNone/>
            </a:pPr>
            <a:r>
              <a:rPr lang="en-GB" sz="600"/>
              <a:t>November</a:t>
            </a:r>
          </a:p>
        </p:txBody>
      </p:sp>
      <p:sp>
        <p:nvSpPr>
          <p:cNvPr id="208" name="Shape 208"/>
          <p:cNvSpPr/>
          <p:nvPr/>
        </p:nvSpPr>
        <p:spPr>
          <a:xfrm>
            <a:off x="512600" y="1651106"/>
            <a:ext cx="4026000" cy="711600"/>
          </a:xfrm>
          <a:prstGeom prst="rect">
            <a:avLst/>
          </a:prstGeom>
          <a:solidFill>
            <a:srgbClr val="F4CCCC"/>
          </a:solidFill>
          <a:ln w="9525"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GB" sz="1000" b="1"/>
              <a:t>Writing the strategy: </a:t>
            </a:r>
          </a:p>
          <a:p>
            <a:pPr lvl="0" rtl="0">
              <a:spcBef>
                <a:spcPts val="0"/>
              </a:spcBef>
              <a:buNone/>
            </a:pPr>
            <a:r>
              <a:rPr lang="en-GB" sz="900"/>
              <a:t>The #shapeRMIT team will write the strategy with help from your insights, revealing new pieces as they go. A full draft will be available for review before the strategy is submitted to Council.</a:t>
            </a:r>
          </a:p>
        </p:txBody>
      </p:sp>
      <p:sp>
        <p:nvSpPr>
          <p:cNvPr id="209" name="Shape 209"/>
          <p:cNvSpPr/>
          <p:nvPr/>
        </p:nvSpPr>
        <p:spPr>
          <a:xfrm>
            <a:off x="512600" y="858350"/>
            <a:ext cx="7610700" cy="711600"/>
          </a:xfrm>
          <a:prstGeom prst="rect">
            <a:avLst/>
          </a:prstGeom>
          <a:solidFill>
            <a:srgbClr val="EAD1DC"/>
          </a:solidFill>
          <a:ln w="9525"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GB" sz="1000" b="1"/>
              <a:t>Workshops, events and campaigns: </a:t>
            </a:r>
          </a:p>
          <a:p>
            <a:pPr lvl="0" rtl="0">
              <a:spcBef>
                <a:spcPts val="0"/>
              </a:spcBef>
              <a:buNone/>
            </a:pPr>
            <a:r>
              <a:rPr lang="en-GB" sz="900"/>
              <a:t>A variety of workshops, events and campaigns run by the project team and others will run throughout the duration of the process. </a:t>
            </a:r>
          </a:p>
        </p:txBody>
      </p:sp>
      <p:sp>
        <p:nvSpPr>
          <p:cNvPr id="210" name="Shape 210"/>
          <p:cNvSpPr/>
          <p:nvPr/>
        </p:nvSpPr>
        <p:spPr>
          <a:xfrm>
            <a:off x="2176025" y="3216699"/>
            <a:ext cx="5947199" cy="630899"/>
          </a:xfrm>
          <a:prstGeom prst="rect">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GB" sz="1000" b="1"/>
              <a:t>Ideas for action: </a:t>
            </a:r>
          </a:p>
          <a:p>
            <a:pPr lvl="0" rtl="0">
              <a:spcBef>
                <a:spcPts val="0"/>
              </a:spcBef>
              <a:buNone/>
            </a:pPr>
            <a:r>
              <a:rPr lang="en-GB" sz="900"/>
              <a:t>Starting in mid-July, participants will be invited to submit Ideas for Action. Ideas will be able to be created and refined in a continuous manner throughout the process. </a:t>
            </a:r>
          </a:p>
        </p:txBody>
      </p:sp>
      <p:sp>
        <p:nvSpPr>
          <p:cNvPr id="211" name="Shape 211"/>
          <p:cNvSpPr/>
          <p:nvPr/>
        </p:nvSpPr>
        <p:spPr>
          <a:xfrm>
            <a:off x="4585625" y="1651124"/>
            <a:ext cx="3537600" cy="711600"/>
          </a:xfrm>
          <a:prstGeom prst="rect">
            <a:avLst/>
          </a:prstGeom>
          <a:solidFill>
            <a:srgbClr val="F4CCCC"/>
          </a:solidFill>
          <a:ln w="9525"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GB" sz="1000" b="1"/>
              <a:t>Finalising the strategy: </a:t>
            </a:r>
          </a:p>
          <a:p>
            <a:pPr lvl="0" rtl="0">
              <a:spcBef>
                <a:spcPts val="0"/>
              </a:spcBef>
              <a:buNone/>
            </a:pPr>
            <a:r>
              <a:rPr lang="en-GB" sz="900"/>
              <a:t>Beginning with submission to Council in early September, the strategy will go through a series of official gates before it is ratified.</a:t>
            </a:r>
          </a:p>
        </p:txBody>
      </p:sp>
      <p:sp>
        <p:nvSpPr>
          <p:cNvPr id="212" name="Shape 212"/>
          <p:cNvSpPr/>
          <p:nvPr/>
        </p:nvSpPr>
        <p:spPr>
          <a:xfrm>
            <a:off x="7320050" y="3985350"/>
            <a:ext cx="1506900" cy="932700"/>
          </a:xfrm>
          <a:prstGeom prst="rightArrow">
            <a:avLst>
              <a:gd name="adj1" fmla="val 50000"/>
              <a:gd name="adj2" fmla="val 50000"/>
            </a:avLst>
          </a:prstGeom>
          <a:solidFill>
            <a:srgbClr val="FF0000"/>
          </a:solidFill>
          <a:ln>
            <a:noFill/>
          </a:ln>
        </p:spPr>
        <p:txBody>
          <a:bodyPr lIns="91425" tIns="91425" rIns="91425" bIns="91425" anchor="ctr" anchorCtr="0">
            <a:noAutofit/>
          </a:bodyPr>
          <a:lstStyle/>
          <a:p>
            <a:pPr algn="ctr">
              <a:spcBef>
                <a:spcPts val="0"/>
              </a:spcBef>
              <a:buNone/>
            </a:pPr>
            <a:r>
              <a:rPr lang="en-GB" sz="1000" b="1">
                <a:solidFill>
                  <a:srgbClr val="FFFFFF"/>
                </a:solidFill>
              </a:rPr>
              <a:t>Making the strategy real</a:t>
            </a:r>
          </a:p>
        </p:txBody>
      </p:sp>
    </p:spTree>
  </p:cSld>
  <p:clrMapOvr>
    <a:masterClrMapping/>
  </p:clrMapOvr>
  <p:transition xmlns:p14="http://schemas.microsoft.com/office/powerpoint/2010/mai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ctrTitle"/>
          </p:nvPr>
        </p:nvSpPr>
        <p:spPr>
          <a:xfrm>
            <a:off x="685800" y="1354742"/>
            <a:ext cx="7772400" cy="1159799"/>
          </a:xfrm>
          <a:prstGeom prst="rect">
            <a:avLst/>
          </a:prstGeom>
        </p:spPr>
        <p:txBody>
          <a:bodyPr lIns="91425" tIns="91425" rIns="91425" bIns="91425" anchor="b" anchorCtr="0">
            <a:noAutofit/>
          </a:bodyPr>
          <a:lstStyle/>
          <a:p>
            <a:pPr lvl="0" rtl="0">
              <a:spcBef>
                <a:spcPts val="0"/>
              </a:spcBef>
              <a:buNone/>
            </a:pPr>
            <a:r>
              <a:rPr lang="en-GB" sz="6000">
                <a:solidFill>
                  <a:srgbClr val="FF0000"/>
                </a:solidFill>
                <a:latin typeface="Droid Sans"/>
                <a:ea typeface="Droid Sans"/>
                <a:cs typeface="Droid Sans"/>
                <a:sym typeface="Droid Sans"/>
              </a:rPr>
              <a:t>Catalyst slides</a:t>
            </a:r>
          </a:p>
        </p:txBody>
      </p:sp>
      <p:sp>
        <p:nvSpPr>
          <p:cNvPr id="218" name="Shape 218"/>
          <p:cNvSpPr txBox="1">
            <a:spLocks noGrp="1"/>
          </p:cNvSpPr>
          <p:nvPr>
            <p:ph type="subTitle" idx="1"/>
          </p:nvPr>
        </p:nvSpPr>
        <p:spPr>
          <a:xfrm>
            <a:off x="685800" y="2840047"/>
            <a:ext cx="7772400" cy="1270500"/>
          </a:xfrm>
          <a:prstGeom prst="rect">
            <a:avLst/>
          </a:prstGeom>
        </p:spPr>
        <p:txBody>
          <a:bodyPr lIns="91425" tIns="91425" rIns="91425" bIns="91425" anchor="t" anchorCtr="0">
            <a:noAutofit/>
          </a:bodyPr>
          <a:lstStyle/>
          <a:p>
            <a:pPr lvl="0" rtl="0">
              <a:spcBef>
                <a:spcPts val="0"/>
              </a:spcBef>
              <a:buNone/>
            </a:pPr>
            <a:r>
              <a:rPr lang="en-GB" sz="2400"/>
              <a:t>The following slides are useful if you want to encourage members of your community to become Catalysts as well.</a:t>
            </a:r>
          </a:p>
        </p:txBody>
      </p:sp>
    </p:spTree>
  </p:cSld>
  <p:clrMapOvr>
    <a:masterClrMapping/>
  </p:clrMapOvr>
  <p:transition xmlns:p14="http://schemas.microsoft.com/office/powerpoint/2010/mai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GB">
                <a:solidFill>
                  <a:srgbClr val="FF0000"/>
                </a:solidFill>
                <a:latin typeface="Droid Sans"/>
                <a:ea typeface="Droid Sans"/>
                <a:cs typeface="Droid Sans"/>
                <a:sym typeface="Droid Sans"/>
              </a:rPr>
              <a:t>Role of the catalyst</a:t>
            </a:r>
          </a:p>
        </p:txBody>
      </p:sp>
      <p:sp>
        <p:nvSpPr>
          <p:cNvPr id="224" name="Shape 224"/>
          <p:cNvSpPr txBox="1">
            <a:spLocks noGrp="1"/>
          </p:cNvSpPr>
          <p:nvPr>
            <p:ph type="body" idx="1"/>
          </p:nvPr>
        </p:nvSpPr>
        <p:spPr>
          <a:xfrm>
            <a:off x="1698369" y="1183794"/>
            <a:ext cx="6799499" cy="2775900"/>
          </a:xfrm>
          <a:prstGeom prst="rect">
            <a:avLst/>
          </a:prstGeom>
        </p:spPr>
        <p:txBody>
          <a:bodyPr lIns="91425" tIns="91425" rIns="91425" bIns="91425" anchor="t" anchorCtr="0">
            <a:noAutofit/>
          </a:bodyPr>
          <a:lstStyle/>
          <a:p>
            <a:pPr rtl="0">
              <a:spcBef>
                <a:spcPts val="0"/>
              </a:spcBef>
              <a:buNone/>
            </a:pPr>
            <a:r>
              <a:rPr lang="en-GB" sz="1800"/>
              <a:t>Help others understanding the why, how and what of #shapeRMIT</a:t>
            </a:r>
          </a:p>
          <a:p>
            <a:pPr rtl="0">
              <a:spcBef>
                <a:spcPts val="0"/>
              </a:spcBef>
              <a:buNone/>
            </a:pPr>
            <a:endParaRPr sz="1800"/>
          </a:p>
          <a:p>
            <a:pPr rtl="0">
              <a:spcBef>
                <a:spcPts val="0"/>
              </a:spcBef>
              <a:buNone/>
            </a:pPr>
            <a:r>
              <a:rPr lang="en-GB" sz="1800"/>
              <a:t>Get others excited about participating in #shapeRMIT, and becoming catalysts themselves</a:t>
            </a:r>
          </a:p>
          <a:p>
            <a:pPr rtl="0">
              <a:spcBef>
                <a:spcPts val="0"/>
              </a:spcBef>
              <a:buNone/>
            </a:pPr>
            <a:endParaRPr sz="1800"/>
          </a:p>
          <a:p>
            <a:pPr lvl="0" rtl="0">
              <a:spcBef>
                <a:spcPts val="0"/>
              </a:spcBef>
              <a:buNone/>
            </a:pPr>
            <a:r>
              <a:rPr lang="en-GB" sz="1800"/>
              <a:t>Support the development of compelling, well-formed ideas for action</a:t>
            </a:r>
          </a:p>
        </p:txBody>
      </p:sp>
      <p:sp>
        <p:nvSpPr>
          <p:cNvPr id="225" name="Shape 225"/>
          <p:cNvSpPr/>
          <p:nvPr/>
        </p:nvSpPr>
        <p:spPr>
          <a:xfrm>
            <a:off x="573033" y="1333520"/>
            <a:ext cx="940625" cy="1012122"/>
          </a:xfrm>
          <a:prstGeom prst="lightningBolt">
            <a:avLst/>
          </a:prstGeom>
          <a:solidFill>
            <a:srgbClr val="FFE599"/>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Shape 230"/>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GB">
                <a:solidFill>
                  <a:srgbClr val="FF0000"/>
                </a:solidFill>
                <a:latin typeface="Droid Sans"/>
                <a:ea typeface="Droid Sans"/>
                <a:cs typeface="Droid Sans"/>
                <a:sym typeface="Droid Sans"/>
              </a:rPr>
              <a:t>Catalyst activities</a:t>
            </a:r>
          </a:p>
        </p:txBody>
      </p:sp>
      <p:sp>
        <p:nvSpPr>
          <p:cNvPr id="231" name="Shape 231"/>
          <p:cNvSpPr/>
          <p:nvPr/>
        </p:nvSpPr>
        <p:spPr>
          <a:xfrm>
            <a:off x="1106076" y="1747550"/>
            <a:ext cx="876300" cy="6816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32" name="Shape 232"/>
          <p:cNvSpPr txBox="1">
            <a:spLocks noGrp="1"/>
          </p:cNvSpPr>
          <p:nvPr>
            <p:ph type="body" idx="1"/>
          </p:nvPr>
        </p:nvSpPr>
        <p:spPr>
          <a:xfrm>
            <a:off x="594175" y="1063370"/>
            <a:ext cx="6799499" cy="618900"/>
          </a:xfrm>
          <a:prstGeom prst="rect">
            <a:avLst/>
          </a:prstGeom>
        </p:spPr>
        <p:txBody>
          <a:bodyPr lIns="91425" tIns="91425" rIns="91425" bIns="91425" anchor="t" anchorCtr="0">
            <a:noAutofit/>
          </a:bodyPr>
          <a:lstStyle/>
          <a:p>
            <a:pPr lvl="0" rtl="0">
              <a:spcBef>
                <a:spcPts val="0"/>
              </a:spcBef>
              <a:buNone/>
            </a:pPr>
            <a:r>
              <a:rPr lang="en-GB" sz="1800"/>
              <a:t>A catalyst is a leader, facilitator and mentor that:</a:t>
            </a:r>
          </a:p>
        </p:txBody>
      </p:sp>
      <p:sp>
        <p:nvSpPr>
          <p:cNvPr id="233" name="Shape 233"/>
          <p:cNvSpPr txBox="1"/>
          <p:nvPr/>
        </p:nvSpPr>
        <p:spPr>
          <a:xfrm>
            <a:off x="778025" y="2577825"/>
            <a:ext cx="1532400" cy="965399"/>
          </a:xfrm>
          <a:prstGeom prst="rect">
            <a:avLst/>
          </a:prstGeom>
          <a:noFill/>
          <a:ln>
            <a:noFill/>
          </a:ln>
        </p:spPr>
        <p:txBody>
          <a:bodyPr lIns="91425" tIns="91425" rIns="91425" bIns="91425" anchor="t" anchorCtr="0">
            <a:noAutofit/>
          </a:bodyPr>
          <a:lstStyle/>
          <a:p>
            <a:pPr lvl="0" algn="ctr" rtl="0">
              <a:spcBef>
                <a:spcPts val="0"/>
              </a:spcBef>
              <a:buNone/>
            </a:pPr>
            <a:r>
              <a:rPr lang="en-GB" sz="1000"/>
              <a:t>Initiates and moderates </a:t>
            </a:r>
            <a:r>
              <a:rPr lang="en-GB" sz="1000" b="1"/>
              <a:t>discussions</a:t>
            </a:r>
            <a:r>
              <a:rPr lang="en-GB" sz="1000"/>
              <a:t> relevant to their peers, and encourages their peers to join in</a:t>
            </a:r>
          </a:p>
        </p:txBody>
      </p:sp>
      <p:sp>
        <p:nvSpPr>
          <p:cNvPr id="234" name="Shape 234"/>
          <p:cNvSpPr/>
          <p:nvPr/>
        </p:nvSpPr>
        <p:spPr>
          <a:xfrm>
            <a:off x="3123773" y="1747552"/>
            <a:ext cx="716100" cy="698699"/>
          </a:xfrm>
          <a:prstGeom prst="bevel">
            <a:avLst>
              <a:gd name="adj" fmla="val 12500"/>
            </a:avLst>
          </a:prstGeom>
          <a:solidFill>
            <a:srgbClr val="EAD1D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1000"/>
              <a:t>Aug 10</a:t>
            </a:r>
          </a:p>
        </p:txBody>
      </p:sp>
      <p:sp>
        <p:nvSpPr>
          <p:cNvPr id="235" name="Shape 235"/>
          <p:cNvSpPr txBox="1"/>
          <p:nvPr/>
        </p:nvSpPr>
        <p:spPr>
          <a:xfrm>
            <a:off x="2680075" y="2586375"/>
            <a:ext cx="1603500" cy="965399"/>
          </a:xfrm>
          <a:prstGeom prst="rect">
            <a:avLst/>
          </a:prstGeom>
          <a:noFill/>
          <a:ln>
            <a:noFill/>
          </a:ln>
        </p:spPr>
        <p:txBody>
          <a:bodyPr lIns="91425" tIns="91425" rIns="91425" bIns="91425" anchor="t" anchorCtr="0">
            <a:noAutofit/>
          </a:bodyPr>
          <a:lstStyle/>
          <a:p>
            <a:pPr lvl="0" algn="ctr" rtl="0">
              <a:spcBef>
                <a:spcPts val="0"/>
              </a:spcBef>
              <a:buNone/>
            </a:pPr>
            <a:r>
              <a:rPr lang="en-GB" sz="1000"/>
              <a:t>Plans and delivers </a:t>
            </a:r>
            <a:r>
              <a:rPr lang="en-GB" sz="1000" b="1"/>
              <a:t>events and workshops</a:t>
            </a:r>
            <a:r>
              <a:rPr lang="en-GB" sz="1000"/>
              <a:t> to help their peers become more involved in #shapeRMIT</a:t>
            </a:r>
          </a:p>
        </p:txBody>
      </p:sp>
      <p:sp>
        <p:nvSpPr>
          <p:cNvPr id="236" name="Shape 236"/>
          <p:cNvSpPr/>
          <p:nvPr/>
        </p:nvSpPr>
        <p:spPr>
          <a:xfrm>
            <a:off x="6892250" y="1747556"/>
            <a:ext cx="829499" cy="618900"/>
          </a:xfrm>
          <a:prstGeom prst="wedgeRectCallout">
            <a:avLst>
              <a:gd name="adj1" fmla="val -20833"/>
              <a:gd name="adj2" fmla="val 62500"/>
            </a:avLst>
          </a:prstGeom>
          <a:solidFill>
            <a:srgbClr val="FCE5CD"/>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37" name="Shape 237"/>
          <p:cNvSpPr txBox="1"/>
          <p:nvPr/>
        </p:nvSpPr>
        <p:spPr>
          <a:xfrm>
            <a:off x="6540800" y="2546475"/>
            <a:ext cx="1532400" cy="965399"/>
          </a:xfrm>
          <a:prstGeom prst="rect">
            <a:avLst/>
          </a:prstGeom>
          <a:noFill/>
          <a:ln>
            <a:noFill/>
          </a:ln>
        </p:spPr>
        <p:txBody>
          <a:bodyPr lIns="91425" tIns="91425" rIns="91425" bIns="91425" anchor="t" anchorCtr="0">
            <a:noAutofit/>
          </a:bodyPr>
          <a:lstStyle/>
          <a:p>
            <a:pPr lvl="0" algn="ctr" rtl="0">
              <a:spcBef>
                <a:spcPts val="0"/>
              </a:spcBef>
              <a:buNone/>
            </a:pPr>
            <a:r>
              <a:rPr lang="en-GB" sz="1000"/>
              <a:t>Sends email and other </a:t>
            </a:r>
            <a:r>
              <a:rPr lang="en-GB" sz="1000" b="1"/>
              <a:t>communications</a:t>
            </a:r>
            <a:r>
              <a:rPr lang="en-GB" sz="1000"/>
              <a:t> to their peers, and share in </a:t>
            </a:r>
            <a:r>
              <a:rPr lang="en-GB" sz="1000" b="1"/>
              <a:t>social media</a:t>
            </a:r>
            <a:r>
              <a:rPr lang="en-GB" sz="1000"/>
              <a:t>, to promote #shapeRMIT</a:t>
            </a:r>
          </a:p>
        </p:txBody>
      </p:sp>
      <p:sp>
        <p:nvSpPr>
          <p:cNvPr id="238" name="Shape 238"/>
          <p:cNvSpPr/>
          <p:nvPr/>
        </p:nvSpPr>
        <p:spPr>
          <a:xfrm flipH="1">
            <a:off x="1435550" y="3691900"/>
            <a:ext cx="5456699" cy="618900"/>
          </a:xfrm>
          <a:prstGeom prst="curvedUpArrow">
            <a:avLst>
              <a:gd name="adj1" fmla="val 25000"/>
              <a:gd name="adj2" fmla="val 50000"/>
              <a:gd name="adj3" fmla="val 25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39" name="Shape 239"/>
          <p:cNvSpPr/>
          <p:nvPr/>
        </p:nvSpPr>
        <p:spPr>
          <a:xfrm>
            <a:off x="5085071" y="1669857"/>
            <a:ext cx="829499" cy="7743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40" name="Shape 240"/>
          <p:cNvSpPr txBox="1"/>
          <p:nvPr/>
        </p:nvSpPr>
        <p:spPr>
          <a:xfrm>
            <a:off x="4698075" y="2586375"/>
            <a:ext cx="1603500" cy="965399"/>
          </a:xfrm>
          <a:prstGeom prst="rect">
            <a:avLst/>
          </a:prstGeom>
          <a:noFill/>
          <a:ln>
            <a:noFill/>
          </a:ln>
        </p:spPr>
        <p:txBody>
          <a:bodyPr lIns="91425" tIns="91425" rIns="91425" bIns="91425" anchor="t" anchorCtr="0">
            <a:noAutofit/>
          </a:bodyPr>
          <a:lstStyle/>
          <a:p>
            <a:pPr algn="ctr" rtl="0">
              <a:spcBef>
                <a:spcPts val="0"/>
              </a:spcBef>
              <a:buNone/>
            </a:pPr>
            <a:r>
              <a:rPr lang="en-GB" sz="1000"/>
              <a:t>Encourages their peers to create </a:t>
            </a:r>
          </a:p>
          <a:p>
            <a:pPr algn="ctr" rtl="0">
              <a:spcBef>
                <a:spcPts val="0"/>
              </a:spcBef>
              <a:buNone/>
            </a:pPr>
            <a:r>
              <a:rPr lang="en-GB" sz="1000" b="1"/>
              <a:t>ideas for action</a:t>
            </a:r>
            <a:r>
              <a:rPr lang="en-GB" sz="1000"/>
              <a:t> </a:t>
            </a:r>
          </a:p>
          <a:p>
            <a:pPr lvl="0" algn="ctr" rtl="0">
              <a:spcBef>
                <a:spcPts val="0"/>
              </a:spcBef>
              <a:buNone/>
            </a:pPr>
            <a:r>
              <a:rPr lang="en-GB" sz="1000"/>
              <a:t>that are relevant to their community</a:t>
            </a:r>
          </a:p>
        </p:txBody>
      </p:sp>
      <p:sp>
        <p:nvSpPr>
          <p:cNvPr id="241" name="Shape 241"/>
          <p:cNvSpPr txBox="1"/>
          <p:nvPr/>
        </p:nvSpPr>
        <p:spPr>
          <a:xfrm>
            <a:off x="3038900" y="4310800"/>
            <a:ext cx="2642400" cy="965399"/>
          </a:xfrm>
          <a:prstGeom prst="rect">
            <a:avLst/>
          </a:prstGeom>
          <a:noFill/>
          <a:ln>
            <a:noFill/>
          </a:ln>
        </p:spPr>
        <p:txBody>
          <a:bodyPr lIns="91425" tIns="91425" rIns="91425" bIns="91425" anchor="t" anchorCtr="0">
            <a:noAutofit/>
          </a:bodyPr>
          <a:lstStyle/>
          <a:p>
            <a:pPr lvl="0" algn="ctr" rtl="0">
              <a:spcBef>
                <a:spcPts val="0"/>
              </a:spcBef>
              <a:buNone/>
            </a:pPr>
            <a:r>
              <a:rPr lang="en-GB" sz="1000"/>
              <a:t>Ensures that the good work that their peers are doing are fed back into discussions and are reported on ShapeRMIT.com and other channels.</a:t>
            </a:r>
          </a:p>
        </p:txBody>
      </p:sp>
    </p:spTree>
  </p:cSld>
  <p:clrMapOvr>
    <a:masterClrMapping/>
  </p:clrMapOvr>
  <p:transition xmlns:p14="http://schemas.microsoft.com/office/powerpoint/2010/mai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Shape 24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GB">
                <a:solidFill>
                  <a:srgbClr val="FF0000"/>
                </a:solidFill>
                <a:latin typeface="Droid Sans"/>
                <a:ea typeface="Droid Sans"/>
                <a:cs typeface="Droid Sans"/>
                <a:sym typeface="Droid Sans"/>
              </a:rPr>
              <a:t>Catalyst kit</a:t>
            </a:r>
          </a:p>
        </p:txBody>
      </p:sp>
      <p:sp>
        <p:nvSpPr>
          <p:cNvPr id="247" name="Shape 247"/>
          <p:cNvSpPr txBox="1">
            <a:spLocks noGrp="1"/>
          </p:cNvSpPr>
          <p:nvPr>
            <p:ph type="body" idx="1"/>
          </p:nvPr>
        </p:nvSpPr>
        <p:spPr>
          <a:xfrm>
            <a:off x="1887300" y="1063380"/>
            <a:ext cx="6799499" cy="3725699"/>
          </a:xfrm>
          <a:prstGeom prst="rect">
            <a:avLst/>
          </a:prstGeom>
        </p:spPr>
        <p:txBody>
          <a:bodyPr lIns="91425" tIns="91425" rIns="91425" bIns="91425" anchor="t" anchorCtr="0">
            <a:noAutofit/>
          </a:bodyPr>
          <a:lstStyle/>
          <a:p>
            <a:pPr marL="457200" lvl="0" indent="-342900" rtl="0">
              <a:spcBef>
                <a:spcPts val="0"/>
              </a:spcBef>
              <a:buClr>
                <a:schemeClr val="dk1"/>
              </a:buClr>
              <a:buSzPct val="100000"/>
              <a:buFont typeface="Arial"/>
              <a:buChar char="●"/>
            </a:pPr>
            <a:r>
              <a:rPr lang="en-GB" sz="1800" dirty="0" smtClean="0"/>
              <a:t>Role of the Catalyst one-page</a:t>
            </a:r>
            <a:br>
              <a:rPr lang="en-GB" sz="1800" dirty="0" smtClean="0"/>
            </a:br>
            <a:endParaRPr lang="en-GB" sz="1800" dirty="0" smtClean="0"/>
          </a:p>
          <a:p>
            <a:pPr marL="457200" lvl="0" indent="-342900" rtl="0">
              <a:spcBef>
                <a:spcPts val="0"/>
              </a:spcBef>
              <a:buClr>
                <a:schemeClr val="dk1"/>
              </a:buClr>
              <a:buSzPct val="100000"/>
              <a:buFont typeface="Arial"/>
              <a:buChar char="●"/>
            </a:pPr>
            <a:r>
              <a:rPr lang="en-GB" sz="1800" dirty="0" smtClean="0"/>
              <a:t>Presentation </a:t>
            </a:r>
            <a:r>
              <a:rPr lang="en-GB" sz="1800" dirty="0"/>
              <a:t>pack</a:t>
            </a:r>
            <a:br>
              <a:rPr lang="en-GB" sz="1800" dirty="0"/>
            </a:br>
            <a:endParaRPr lang="en-GB" sz="1800" dirty="0"/>
          </a:p>
          <a:p>
            <a:pPr marL="457200" lvl="0" indent="-342900" rtl="0">
              <a:spcBef>
                <a:spcPts val="0"/>
              </a:spcBef>
              <a:buClr>
                <a:schemeClr val="dk1"/>
              </a:buClr>
              <a:buSzPct val="100000"/>
              <a:buFont typeface="Arial"/>
              <a:buChar char="●"/>
            </a:pPr>
            <a:r>
              <a:rPr lang="en-GB" sz="1800" dirty="0"/>
              <a:t>Workshop guide</a:t>
            </a:r>
            <a:br>
              <a:rPr lang="en-GB" sz="1800" dirty="0"/>
            </a:br>
            <a:endParaRPr lang="en-GB" sz="1800" dirty="0"/>
          </a:p>
          <a:p>
            <a:pPr marL="457200" lvl="0" indent="-342900" rtl="0">
              <a:spcBef>
                <a:spcPts val="0"/>
              </a:spcBef>
              <a:buClr>
                <a:schemeClr val="dk1"/>
              </a:buClr>
              <a:buSzPct val="100000"/>
              <a:buFont typeface="Arial"/>
              <a:buChar char="●"/>
            </a:pPr>
            <a:r>
              <a:rPr lang="en-GB" sz="1800" dirty="0"/>
              <a:t>Online collaboration guide</a:t>
            </a:r>
            <a:br>
              <a:rPr lang="en-GB" sz="1800" dirty="0"/>
            </a:br>
            <a:endParaRPr lang="en-GB" sz="1800" dirty="0"/>
          </a:p>
          <a:p>
            <a:pPr marL="457200" lvl="0" indent="-342900" rtl="0">
              <a:spcBef>
                <a:spcPts val="0"/>
              </a:spcBef>
              <a:buClr>
                <a:schemeClr val="dk1"/>
              </a:buClr>
              <a:buSzPct val="100000"/>
              <a:buFont typeface="Arial"/>
              <a:buChar char="●"/>
            </a:pPr>
            <a:r>
              <a:rPr lang="en-GB" sz="1800" dirty="0"/>
              <a:t>Timelines &amp; campaign </a:t>
            </a:r>
            <a:r>
              <a:rPr lang="en-GB" sz="1800" dirty="0" smtClean="0"/>
              <a:t>guide</a:t>
            </a:r>
            <a:endParaRPr lang="en-GB" sz="1800" dirty="0"/>
          </a:p>
        </p:txBody>
      </p:sp>
      <p:sp>
        <p:nvSpPr>
          <p:cNvPr id="248" name="Shape 248"/>
          <p:cNvSpPr/>
          <p:nvPr/>
        </p:nvSpPr>
        <p:spPr>
          <a:xfrm>
            <a:off x="685412" y="1347743"/>
            <a:ext cx="967499" cy="944100"/>
          </a:xfrm>
          <a:prstGeom prst="cube">
            <a:avLst>
              <a:gd name="adj" fmla="val 25000"/>
            </a:avLst>
          </a:prstGeom>
          <a:solidFill>
            <a:srgbClr val="E6B8AF"/>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p>
        </p:txBody>
      </p:sp>
      <p:sp>
        <p:nvSpPr>
          <p:cNvPr id="249" name="Shape 249"/>
          <p:cNvSpPr txBox="1"/>
          <p:nvPr/>
        </p:nvSpPr>
        <p:spPr>
          <a:xfrm>
            <a:off x="585357" y="1723650"/>
            <a:ext cx="967499" cy="568200"/>
          </a:xfrm>
          <a:prstGeom prst="rect">
            <a:avLst/>
          </a:prstGeom>
          <a:noFill/>
          <a:ln>
            <a:noFill/>
          </a:ln>
        </p:spPr>
        <p:txBody>
          <a:bodyPr lIns="91425" tIns="91425" rIns="91425" bIns="91425" anchor="t" anchorCtr="0">
            <a:noAutofit/>
          </a:bodyPr>
          <a:lstStyle/>
          <a:p>
            <a:pPr lvl="0" algn="ctr" rtl="0">
              <a:spcBef>
                <a:spcPts val="0"/>
              </a:spcBef>
              <a:buNone/>
            </a:pPr>
            <a:r>
              <a:rPr lang="en-GB" sz="1000"/>
              <a:t>Catalyst</a:t>
            </a:r>
          </a:p>
          <a:p>
            <a:pPr lvl="0" algn="ctr" rtl="0">
              <a:spcBef>
                <a:spcPts val="0"/>
              </a:spcBef>
              <a:buNone/>
            </a:pPr>
            <a:r>
              <a:rPr lang="en-GB" sz="1000"/>
              <a:t>Kit</a:t>
            </a:r>
          </a:p>
        </p:txBody>
      </p:sp>
    </p:spTree>
  </p:cSld>
  <p:clrMapOvr>
    <a:masterClrMapping/>
  </p:clrMapOvr>
  <p:transition xmlns:p14="http://schemas.microsoft.com/office/powerpoint/2010/mai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GB">
                <a:solidFill>
                  <a:srgbClr val="FF0000"/>
                </a:solidFill>
                <a:latin typeface="Droid Sans"/>
                <a:ea typeface="Droid Sans"/>
                <a:cs typeface="Droid Sans"/>
                <a:sym typeface="Droid Sans"/>
              </a:rPr>
              <a:t>What the presentation pack covers</a:t>
            </a:r>
          </a:p>
        </p:txBody>
      </p:sp>
      <p:sp>
        <p:nvSpPr>
          <p:cNvPr id="40" name="Shape 40"/>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What is the overall vision and purpose for #shapeRMIT?</a:t>
            </a:r>
          </a:p>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What are the outcomes that #shapeRMIT aspires to achieve?</a:t>
            </a:r>
          </a:p>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What are some of the guiding principles for #shapeRMIT?</a:t>
            </a:r>
          </a:p>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How will the process unfold?</a:t>
            </a:r>
          </a:p>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What are some of the platforms, tools and other enablers we have put in place?</a:t>
            </a:r>
          </a:p>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How can participants get involved?</a:t>
            </a:r>
          </a:p>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How can one become a #shapeRMIT Catalyst?</a:t>
            </a:r>
          </a:p>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Slides to use in your workshops</a:t>
            </a:r>
          </a:p>
          <a:p>
            <a:pPr lvl="0" rtl="0">
              <a:spcBef>
                <a:spcPts val="0"/>
              </a:spcBef>
              <a:buNone/>
            </a:pPr>
            <a:endParaRPr sz="1800">
              <a:latin typeface="Droid Sans"/>
              <a:ea typeface="Droid Sans"/>
              <a:cs typeface="Droid Sans"/>
              <a:sym typeface="Droid Sans"/>
            </a:endParaRPr>
          </a:p>
        </p:txBody>
      </p:sp>
    </p:spTree>
  </p:cSld>
  <p:clrMapOvr>
    <a:masterClrMapping/>
  </p:clrMapOvr>
  <p:transition xmlns:p14="http://schemas.microsoft.com/office/powerpoint/2010/mai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Shape 254"/>
          <p:cNvSpPr txBox="1">
            <a:spLocks noGrp="1"/>
          </p:cNvSpPr>
          <p:nvPr>
            <p:ph type="title"/>
          </p:nvPr>
        </p:nvSpPr>
        <p:spPr>
          <a:xfrm>
            <a:off x="651000" y="205975"/>
            <a:ext cx="7764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How participants shape RMIT</a:t>
            </a:r>
          </a:p>
        </p:txBody>
      </p:sp>
      <p:sp>
        <p:nvSpPr>
          <p:cNvPr id="255" name="Shape 255"/>
          <p:cNvSpPr txBox="1"/>
          <p:nvPr/>
        </p:nvSpPr>
        <p:spPr>
          <a:xfrm>
            <a:off x="26550" y="2694925"/>
            <a:ext cx="1388100" cy="850800"/>
          </a:xfrm>
          <a:prstGeom prst="rect">
            <a:avLst/>
          </a:prstGeom>
          <a:noFill/>
          <a:ln>
            <a:noFill/>
          </a:ln>
        </p:spPr>
        <p:txBody>
          <a:bodyPr lIns="91425" tIns="91425" rIns="91425" bIns="91425" anchor="t" anchorCtr="0">
            <a:noAutofit/>
          </a:bodyPr>
          <a:lstStyle/>
          <a:p>
            <a:pPr lvl="0" algn="ctr" rtl="0">
              <a:spcBef>
                <a:spcPts val="0"/>
              </a:spcBef>
              <a:buNone/>
            </a:pPr>
            <a:r>
              <a:rPr lang="en-GB" sz="1000"/>
              <a:t>Start your own </a:t>
            </a:r>
            <a:r>
              <a:rPr lang="en-GB" sz="1000" b="1"/>
              <a:t>Discussion Group</a:t>
            </a:r>
          </a:p>
          <a:p>
            <a:pPr lvl="0" algn="ctr" rtl="0">
              <a:spcBef>
                <a:spcPts val="0"/>
              </a:spcBef>
              <a:buNone/>
            </a:pPr>
            <a:r>
              <a:rPr lang="en-GB" sz="1000"/>
              <a:t>as a space to plan the best way to promote #shapeRMIT to your peers.</a:t>
            </a:r>
          </a:p>
          <a:p>
            <a:pPr lvl="0" algn="ctr" rtl="0">
              <a:spcBef>
                <a:spcPts val="0"/>
              </a:spcBef>
              <a:buNone/>
            </a:pPr>
            <a:endParaRPr sz="800"/>
          </a:p>
        </p:txBody>
      </p:sp>
      <p:sp>
        <p:nvSpPr>
          <p:cNvPr id="256" name="Shape 256"/>
          <p:cNvSpPr/>
          <p:nvPr/>
        </p:nvSpPr>
        <p:spPr>
          <a:xfrm>
            <a:off x="6534544" y="1595227"/>
            <a:ext cx="549600" cy="5130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sz="800">
              <a:solidFill>
                <a:srgbClr val="666666"/>
              </a:solidFill>
            </a:endParaRPr>
          </a:p>
        </p:txBody>
      </p:sp>
      <p:sp>
        <p:nvSpPr>
          <p:cNvPr id="257" name="Shape 257"/>
          <p:cNvSpPr/>
          <p:nvPr/>
        </p:nvSpPr>
        <p:spPr>
          <a:xfrm>
            <a:off x="217496" y="1630085"/>
            <a:ext cx="1093800" cy="8508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258" name="Shape 258"/>
          <p:cNvSpPr txBox="1"/>
          <p:nvPr/>
        </p:nvSpPr>
        <p:spPr>
          <a:xfrm>
            <a:off x="6584500" y="2742075"/>
            <a:ext cx="1093800" cy="707399"/>
          </a:xfrm>
          <a:prstGeom prst="rect">
            <a:avLst/>
          </a:prstGeom>
          <a:noFill/>
          <a:ln>
            <a:noFill/>
          </a:ln>
        </p:spPr>
        <p:txBody>
          <a:bodyPr lIns="91425" tIns="91425" rIns="91425" bIns="91425" anchor="t" anchorCtr="0">
            <a:noAutofit/>
          </a:bodyPr>
          <a:lstStyle/>
          <a:p>
            <a:pPr lvl="0" algn="ctr" rtl="0">
              <a:spcBef>
                <a:spcPts val="0"/>
              </a:spcBef>
              <a:buNone/>
            </a:pPr>
            <a:r>
              <a:rPr lang="en-GB" sz="1000"/>
              <a:t>Support participants to create their own</a:t>
            </a:r>
          </a:p>
          <a:p>
            <a:pPr lvl="0" algn="ctr" rtl="0">
              <a:spcBef>
                <a:spcPts val="0"/>
              </a:spcBef>
              <a:buNone/>
            </a:pPr>
            <a:r>
              <a:rPr lang="en-GB" sz="1000" b="1"/>
              <a:t>Idea for Action</a:t>
            </a:r>
          </a:p>
          <a:p>
            <a:pPr lvl="0" algn="ctr" rtl="0">
              <a:spcBef>
                <a:spcPts val="0"/>
              </a:spcBef>
              <a:buNone/>
            </a:pPr>
            <a:endParaRPr sz="800"/>
          </a:p>
          <a:p>
            <a:pPr lvl="0" algn="ctr" rtl="0">
              <a:spcBef>
                <a:spcPts val="0"/>
              </a:spcBef>
              <a:buNone/>
            </a:pPr>
            <a:endParaRPr sz="800"/>
          </a:p>
        </p:txBody>
      </p:sp>
      <p:sp>
        <p:nvSpPr>
          <p:cNvPr id="259" name="Shape 259"/>
          <p:cNvSpPr/>
          <p:nvPr/>
        </p:nvSpPr>
        <p:spPr>
          <a:xfrm>
            <a:off x="1417963" y="1966256"/>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60" name="Shape 260"/>
          <p:cNvSpPr txBox="1">
            <a:spLocks noGrp="1"/>
          </p:cNvSpPr>
          <p:nvPr>
            <p:ph type="title" idx="2"/>
          </p:nvPr>
        </p:nvSpPr>
        <p:spPr>
          <a:xfrm>
            <a:off x="689998" y="686950"/>
            <a:ext cx="7764000" cy="383400"/>
          </a:xfrm>
          <a:prstGeom prst="rect">
            <a:avLst/>
          </a:prstGeom>
        </p:spPr>
        <p:txBody>
          <a:bodyPr lIns="91425" tIns="91425" rIns="91425" bIns="91425" anchor="b" anchorCtr="0">
            <a:noAutofit/>
          </a:bodyPr>
          <a:lstStyle/>
          <a:p>
            <a:pPr lvl="0" rtl="0">
              <a:spcBef>
                <a:spcPts val="0"/>
              </a:spcBef>
              <a:buNone/>
            </a:pPr>
            <a:r>
              <a:rPr lang="en-GB" sz="1800" b="0">
                <a:solidFill>
                  <a:srgbClr val="FF0000"/>
                </a:solidFill>
              </a:rPr>
              <a:t>Scenario 3: Be a catalyst</a:t>
            </a:r>
          </a:p>
        </p:txBody>
      </p:sp>
      <p:sp>
        <p:nvSpPr>
          <p:cNvPr id="261" name="Shape 261"/>
          <p:cNvSpPr/>
          <p:nvPr/>
        </p:nvSpPr>
        <p:spPr>
          <a:xfrm>
            <a:off x="6186462" y="1994281"/>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62" name="Shape 262"/>
          <p:cNvSpPr/>
          <p:nvPr/>
        </p:nvSpPr>
        <p:spPr>
          <a:xfrm>
            <a:off x="3353417" y="1676008"/>
            <a:ext cx="967499" cy="944100"/>
          </a:xfrm>
          <a:prstGeom prst="bevel">
            <a:avLst>
              <a:gd name="adj" fmla="val 12500"/>
            </a:avLst>
          </a:prstGeom>
          <a:solidFill>
            <a:srgbClr val="EAD1D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1000"/>
              <a:t>Aug 10</a:t>
            </a:r>
          </a:p>
        </p:txBody>
      </p:sp>
      <p:sp>
        <p:nvSpPr>
          <p:cNvPr id="263" name="Shape 263"/>
          <p:cNvSpPr txBox="1"/>
          <p:nvPr/>
        </p:nvSpPr>
        <p:spPr>
          <a:xfrm>
            <a:off x="3195024" y="2742075"/>
            <a:ext cx="1284299" cy="850800"/>
          </a:xfrm>
          <a:prstGeom prst="rect">
            <a:avLst/>
          </a:prstGeom>
          <a:noFill/>
          <a:ln>
            <a:noFill/>
          </a:ln>
        </p:spPr>
        <p:txBody>
          <a:bodyPr lIns="91425" tIns="91425" rIns="91425" bIns="91425" anchor="t" anchorCtr="0">
            <a:noAutofit/>
          </a:bodyPr>
          <a:lstStyle/>
          <a:p>
            <a:pPr lvl="0" algn="ctr" rtl="0">
              <a:spcBef>
                <a:spcPts val="0"/>
              </a:spcBef>
              <a:buNone/>
            </a:pPr>
            <a:r>
              <a:rPr lang="en-GB" sz="1000"/>
              <a:t>Promote your event through shapeRMIT.com and your usual channels</a:t>
            </a:r>
          </a:p>
        </p:txBody>
      </p:sp>
      <p:sp>
        <p:nvSpPr>
          <p:cNvPr id="264" name="Shape 264"/>
          <p:cNvSpPr/>
          <p:nvPr/>
        </p:nvSpPr>
        <p:spPr>
          <a:xfrm>
            <a:off x="1829525" y="1675900"/>
            <a:ext cx="967499" cy="944100"/>
          </a:xfrm>
          <a:prstGeom prst="cube">
            <a:avLst>
              <a:gd name="adj" fmla="val 25000"/>
            </a:avLst>
          </a:prstGeom>
          <a:solidFill>
            <a:srgbClr val="E6B8AF"/>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65" name="Shape 265"/>
          <p:cNvSpPr txBox="1"/>
          <p:nvPr/>
        </p:nvSpPr>
        <p:spPr>
          <a:xfrm>
            <a:off x="1873812" y="2047675"/>
            <a:ext cx="659399" cy="433200"/>
          </a:xfrm>
          <a:prstGeom prst="rect">
            <a:avLst/>
          </a:prstGeom>
          <a:noFill/>
          <a:ln>
            <a:noFill/>
          </a:ln>
        </p:spPr>
        <p:txBody>
          <a:bodyPr lIns="91425" tIns="91425" rIns="91425" bIns="91425" anchor="t" anchorCtr="0">
            <a:noAutofit/>
          </a:bodyPr>
          <a:lstStyle/>
          <a:p>
            <a:pPr algn="ctr" rtl="0">
              <a:spcBef>
                <a:spcPts val="0"/>
              </a:spcBef>
              <a:buNone/>
            </a:pPr>
            <a:r>
              <a:rPr lang="en-GB" sz="1000"/>
              <a:t>Catalyst</a:t>
            </a:r>
          </a:p>
          <a:p>
            <a:pPr algn="ctr">
              <a:spcBef>
                <a:spcPts val="0"/>
              </a:spcBef>
              <a:buNone/>
            </a:pPr>
            <a:r>
              <a:rPr lang="en-GB" sz="1000"/>
              <a:t>Kit</a:t>
            </a:r>
          </a:p>
        </p:txBody>
      </p:sp>
      <p:sp>
        <p:nvSpPr>
          <p:cNvPr id="266" name="Shape 266"/>
          <p:cNvSpPr txBox="1"/>
          <p:nvPr/>
        </p:nvSpPr>
        <p:spPr>
          <a:xfrm>
            <a:off x="1619225" y="2742075"/>
            <a:ext cx="1284299" cy="850800"/>
          </a:xfrm>
          <a:prstGeom prst="rect">
            <a:avLst/>
          </a:prstGeom>
          <a:noFill/>
          <a:ln>
            <a:noFill/>
          </a:ln>
        </p:spPr>
        <p:txBody>
          <a:bodyPr lIns="91425" tIns="91425" rIns="91425" bIns="91425" anchor="t" anchorCtr="0">
            <a:noAutofit/>
          </a:bodyPr>
          <a:lstStyle/>
          <a:p>
            <a:pPr lvl="0" algn="ctr" rtl="0">
              <a:spcBef>
                <a:spcPts val="0"/>
              </a:spcBef>
              <a:buNone/>
            </a:pPr>
            <a:r>
              <a:rPr lang="en-GB" sz="1000"/>
              <a:t>Use the #shapeRMIT </a:t>
            </a:r>
            <a:r>
              <a:rPr lang="en-GB" sz="1000" b="1"/>
              <a:t>Catalyst Kit</a:t>
            </a:r>
            <a:r>
              <a:rPr lang="en-GB" sz="1000"/>
              <a:t> to help plan an event or workshop</a:t>
            </a:r>
          </a:p>
        </p:txBody>
      </p:sp>
      <p:sp>
        <p:nvSpPr>
          <p:cNvPr id="267" name="Shape 267"/>
          <p:cNvSpPr/>
          <p:nvPr/>
        </p:nvSpPr>
        <p:spPr>
          <a:xfrm>
            <a:off x="2901501" y="1994281"/>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68" name="Shape 268"/>
          <p:cNvSpPr/>
          <p:nvPr/>
        </p:nvSpPr>
        <p:spPr>
          <a:xfrm>
            <a:off x="4777773" y="1595216"/>
            <a:ext cx="659399" cy="5130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269" name="Shape 269"/>
          <p:cNvSpPr/>
          <p:nvPr/>
        </p:nvSpPr>
        <p:spPr>
          <a:xfrm>
            <a:off x="5476548" y="1595216"/>
            <a:ext cx="659399" cy="5130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270" name="Shape 270"/>
          <p:cNvSpPr/>
          <p:nvPr/>
        </p:nvSpPr>
        <p:spPr>
          <a:xfrm>
            <a:off x="5067673" y="2112541"/>
            <a:ext cx="659399" cy="5130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271" name="Shape 271"/>
          <p:cNvSpPr txBox="1"/>
          <p:nvPr/>
        </p:nvSpPr>
        <p:spPr>
          <a:xfrm>
            <a:off x="4770825" y="2742075"/>
            <a:ext cx="1284299" cy="850800"/>
          </a:xfrm>
          <a:prstGeom prst="rect">
            <a:avLst/>
          </a:prstGeom>
          <a:noFill/>
          <a:ln>
            <a:noFill/>
          </a:ln>
        </p:spPr>
        <p:txBody>
          <a:bodyPr lIns="91425" tIns="91425" rIns="91425" bIns="91425" anchor="t" anchorCtr="0">
            <a:noAutofit/>
          </a:bodyPr>
          <a:lstStyle/>
          <a:p>
            <a:pPr lvl="0" algn="ctr" rtl="0">
              <a:spcBef>
                <a:spcPts val="0"/>
              </a:spcBef>
              <a:buNone/>
            </a:pPr>
            <a:r>
              <a:rPr lang="en-GB" sz="1000"/>
              <a:t>Encourage and support participants to start their own discussions or join existing ones.</a:t>
            </a:r>
          </a:p>
        </p:txBody>
      </p:sp>
      <p:sp>
        <p:nvSpPr>
          <p:cNvPr id="272" name="Shape 272"/>
          <p:cNvSpPr/>
          <p:nvPr/>
        </p:nvSpPr>
        <p:spPr>
          <a:xfrm>
            <a:off x="4396500" y="1985206"/>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3" name="Shape 273"/>
          <p:cNvSpPr/>
          <p:nvPr/>
        </p:nvSpPr>
        <p:spPr>
          <a:xfrm>
            <a:off x="7084145" y="1966252"/>
            <a:ext cx="549600" cy="5130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sz="800">
              <a:solidFill>
                <a:srgbClr val="666666"/>
              </a:solidFill>
            </a:endParaRPr>
          </a:p>
        </p:txBody>
      </p:sp>
      <p:sp>
        <p:nvSpPr>
          <p:cNvPr id="274" name="Shape 274"/>
          <p:cNvSpPr/>
          <p:nvPr/>
        </p:nvSpPr>
        <p:spPr>
          <a:xfrm>
            <a:off x="6534544" y="2226477"/>
            <a:ext cx="549600" cy="5130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sz="800">
              <a:solidFill>
                <a:srgbClr val="666666"/>
              </a:solidFill>
            </a:endParaRPr>
          </a:p>
        </p:txBody>
      </p:sp>
      <p:sp>
        <p:nvSpPr>
          <p:cNvPr id="275" name="Shape 275"/>
          <p:cNvSpPr/>
          <p:nvPr/>
        </p:nvSpPr>
        <p:spPr>
          <a:xfrm>
            <a:off x="8070650" y="1807381"/>
            <a:ext cx="812100" cy="606000"/>
          </a:xfrm>
          <a:prstGeom prst="wedgeRectCallout">
            <a:avLst>
              <a:gd name="adj1" fmla="val -20833"/>
              <a:gd name="adj2" fmla="val 62500"/>
            </a:avLst>
          </a:prstGeom>
          <a:solidFill>
            <a:srgbClr val="FCE5CD"/>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6" name="Shape 276"/>
          <p:cNvSpPr/>
          <p:nvPr/>
        </p:nvSpPr>
        <p:spPr>
          <a:xfrm>
            <a:off x="7699337" y="1985206"/>
            <a:ext cx="305699" cy="2321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7" name="Shape 277"/>
          <p:cNvSpPr txBox="1"/>
          <p:nvPr/>
        </p:nvSpPr>
        <p:spPr>
          <a:xfrm>
            <a:off x="7905950" y="2766625"/>
            <a:ext cx="1141499" cy="707399"/>
          </a:xfrm>
          <a:prstGeom prst="rect">
            <a:avLst/>
          </a:prstGeom>
          <a:noFill/>
          <a:ln>
            <a:noFill/>
          </a:ln>
        </p:spPr>
        <p:txBody>
          <a:bodyPr lIns="91425" tIns="91425" rIns="91425" bIns="91425" anchor="t" anchorCtr="0">
            <a:noAutofit/>
          </a:bodyPr>
          <a:lstStyle/>
          <a:p>
            <a:pPr lvl="0" algn="ctr" rtl="0">
              <a:spcBef>
                <a:spcPts val="0"/>
              </a:spcBef>
              <a:buNone/>
            </a:pPr>
            <a:r>
              <a:rPr lang="en-GB" sz="1000"/>
              <a:t>Tell the story on the shapeRMIT.com news page</a:t>
            </a:r>
          </a:p>
        </p:txBody>
      </p:sp>
    </p:spTree>
  </p:cSld>
  <p:clrMapOvr>
    <a:masterClrMapping/>
  </p:clrMapOvr>
  <p:transition xmlns:p14="http://schemas.microsoft.com/office/powerpoint/2010/mai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ctrTitle"/>
          </p:nvPr>
        </p:nvSpPr>
        <p:spPr>
          <a:xfrm>
            <a:off x="685800" y="1354742"/>
            <a:ext cx="7772400" cy="1159799"/>
          </a:xfrm>
          <a:prstGeom prst="rect">
            <a:avLst/>
          </a:prstGeom>
        </p:spPr>
        <p:txBody>
          <a:bodyPr lIns="91425" tIns="91425" rIns="91425" bIns="91425" anchor="b" anchorCtr="0">
            <a:noAutofit/>
          </a:bodyPr>
          <a:lstStyle/>
          <a:p>
            <a:pPr lvl="0" rtl="0">
              <a:spcBef>
                <a:spcPts val="0"/>
              </a:spcBef>
              <a:buNone/>
            </a:pPr>
            <a:r>
              <a:rPr lang="en-GB" sz="6000">
                <a:solidFill>
                  <a:srgbClr val="FF0000"/>
                </a:solidFill>
                <a:latin typeface="Droid Sans"/>
                <a:ea typeface="Droid Sans"/>
                <a:cs typeface="Droid Sans"/>
                <a:sym typeface="Droid Sans"/>
              </a:rPr>
              <a:t>Workshop slides</a:t>
            </a:r>
          </a:p>
        </p:txBody>
      </p:sp>
      <p:sp>
        <p:nvSpPr>
          <p:cNvPr id="283" name="Shape 283"/>
          <p:cNvSpPr txBox="1">
            <a:spLocks noGrp="1"/>
          </p:cNvSpPr>
          <p:nvPr>
            <p:ph type="subTitle" idx="1"/>
          </p:nvPr>
        </p:nvSpPr>
        <p:spPr>
          <a:xfrm>
            <a:off x="685800" y="2840047"/>
            <a:ext cx="7772400" cy="1270500"/>
          </a:xfrm>
          <a:prstGeom prst="rect">
            <a:avLst/>
          </a:prstGeom>
        </p:spPr>
        <p:txBody>
          <a:bodyPr lIns="91425" tIns="91425" rIns="91425" bIns="91425" anchor="t" anchorCtr="0">
            <a:noAutofit/>
          </a:bodyPr>
          <a:lstStyle/>
          <a:p>
            <a:pPr lvl="0" rtl="0">
              <a:spcBef>
                <a:spcPts val="0"/>
              </a:spcBef>
              <a:buNone/>
            </a:pPr>
            <a:r>
              <a:rPr lang="en-GB" sz="2400"/>
              <a:t>The following slides might act as useful placeholders if you are using the </a:t>
            </a:r>
            <a:r>
              <a:rPr lang="en-GB" sz="2400" i="1"/>
              <a:t>Catalyst Kit Workshop guide</a:t>
            </a:r>
            <a:r>
              <a:rPr lang="en-GB" sz="2400"/>
              <a:t> to run activities with your group.</a:t>
            </a:r>
          </a:p>
        </p:txBody>
      </p:sp>
    </p:spTree>
  </p:cSld>
  <p:clrMapOvr>
    <a:masterClrMapping/>
  </p:clrMapOvr>
  <p:transition xmlns:p14="http://schemas.microsoft.com/office/powerpoint/2010/mai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GB">
                <a:solidFill>
                  <a:srgbClr val="FF0000"/>
                </a:solidFill>
                <a:latin typeface="Droid Sans"/>
                <a:ea typeface="Droid Sans"/>
                <a:cs typeface="Droid Sans"/>
                <a:sym typeface="Droid Sans"/>
              </a:rPr>
              <a:t>Future perspectives exercise</a:t>
            </a:r>
          </a:p>
        </p:txBody>
      </p:sp>
      <p:sp>
        <p:nvSpPr>
          <p:cNvPr id="289" name="Shape 289"/>
          <p:cNvSpPr txBox="1">
            <a:spLocks noGrp="1"/>
          </p:cNvSpPr>
          <p:nvPr>
            <p:ph type="body" idx="1"/>
          </p:nvPr>
        </p:nvSpPr>
        <p:spPr>
          <a:xfrm>
            <a:off x="457200" y="971550"/>
            <a:ext cx="8229600" cy="3725699"/>
          </a:xfrm>
          <a:prstGeom prst="rect">
            <a:avLst/>
          </a:prstGeom>
        </p:spPr>
        <p:txBody>
          <a:bodyPr lIns="91425" tIns="91425" rIns="91425" bIns="91425" anchor="t" anchorCtr="0">
            <a:noAutofit/>
          </a:bodyPr>
          <a:lstStyle/>
          <a:p>
            <a:pPr rtl="0">
              <a:spcBef>
                <a:spcPts val="0"/>
              </a:spcBef>
              <a:buNone/>
            </a:pPr>
            <a:r>
              <a:rPr lang="en-GB" sz="1400">
                <a:latin typeface="Droid Sans"/>
                <a:ea typeface="Droid Sans"/>
                <a:cs typeface="Droid Sans"/>
                <a:sym typeface="Droid Sans"/>
              </a:rPr>
              <a:t>Outcome: Creating greater shared understandings and shared visions, from different perspectives, on the possible future shape of RMIT.</a:t>
            </a:r>
          </a:p>
          <a:p>
            <a:pPr rtl="0">
              <a:spcBef>
                <a:spcPts val="0"/>
              </a:spcBef>
              <a:buNone/>
            </a:pPr>
            <a:endParaRPr sz="1400">
              <a:latin typeface="Droid Sans"/>
              <a:ea typeface="Droid Sans"/>
              <a:cs typeface="Droid Sans"/>
              <a:sym typeface="Droid Sans"/>
            </a:endParaRPr>
          </a:p>
          <a:p>
            <a:pPr rtl="0">
              <a:spcBef>
                <a:spcPts val="0"/>
              </a:spcBef>
              <a:buNone/>
            </a:pPr>
            <a:r>
              <a:rPr lang="en-GB" sz="1400">
                <a:latin typeface="Droid Sans"/>
                <a:ea typeface="Droid Sans"/>
                <a:cs typeface="Droid Sans"/>
                <a:sym typeface="Droid Sans"/>
              </a:rPr>
              <a:t>For your team’s given theme, work through the following questions:</a:t>
            </a:r>
          </a:p>
          <a:p>
            <a:pPr marL="457200" lvl="0" indent="-317500" rtl="0">
              <a:spcBef>
                <a:spcPts val="0"/>
              </a:spcBef>
              <a:buClr>
                <a:schemeClr val="dk1"/>
              </a:buClr>
              <a:buSzPct val="100000"/>
              <a:buFont typeface="Arial"/>
              <a:buChar char="●"/>
            </a:pPr>
            <a:r>
              <a:rPr lang="en-GB" sz="1400">
                <a:latin typeface="Droid Sans"/>
                <a:ea typeface="Droid Sans"/>
                <a:cs typeface="Droid Sans"/>
                <a:sym typeface="Droid Sans"/>
              </a:rPr>
              <a:t>What is the report card like for RMIT today? What works and what doesn’t?</a:t>
            </a:r>
          </a:p>
          <a:p>
            <a:pPr marL="457200" lvl="0" indent="-317500" rtl="0">
              <a:spcBef>
                <a:spcPts val="0"/>
              </a:spcBef>
              <a:buClr>
                <a:schemeClr val="dk1"/>
              </a:buClr>
              <a:buSzPct val="100000"/>
              <a:buFont typeface="Arial"/>
              <a:buChar char="●"/>
            </a:pPr>
            <a:r>
              <a:rPr lang="en-GB" sz="1400">
                <a:latin typeface="Droid Sans"/>
                <a:ea typeface="Droid Sans"/>
                <a:cs typeface="Droid Sans"/>
                <a:sym typeface="Droid Sans"/>
              </a:rPr>
              <a:t>What are some sources of inspiration for who does this really well? Look at other universities, other industries, or even departments within RMIT.  What are the trends we are seeing? What are we behind on but what would like to lead on?</a:t>
            </a:r>
          </a:p>
          <a:p>
            <a:pPr marL="457200" lvl="0" indent="-317500" rtl="0">
              <a:spcBef>
                <a:spcPts val="0"/>
              </a:spcBef>
              <a:buClr>
                <a:schemeClr val="dk1"/>
              </a:buClr>
              <a:buSzPct val="100000"/>
              <a:buFont typeface="Arial"/>
              <a:buChar char="●"/>
            </a:pPr>
            <a:r>
              <a:rPr lang="en-GB" sz="1400">
                <a:latin typeface="Droid Sans"/>
                <a:ea typeface="Droid Sans"/>
                <a:cs typeface="Droid Sans"/>
                <a:sym typeface="Droid Sans"/>
              </a:rPr>
              <a:t>How could RMIT be different from our peers for your lense?  What is the compelling Vision and outcomes we should aspire towards for your theme? </a:t>
            </a:r>
          </a:p>
          <a:p>
            <a:pPr marL="457200" lvl="0" indent="-317500" rtl="0">
              <a:spcBef>
                <a:spcPts val="0"/>
              </a:spcBef>
              <a:buClr>
                <a:schemeClr val="dk1"/>
              </a:buClr>
              <a:buSzPct val="100000"/>
              <a:buFont typeface="Arial"/>
              <a:buChar char="●"/>
            </a:pPr>
            <a:r>
              <a:rPr lang="en-GB" sz="1400">
                <a:latin typeface="Droid Sans"/>
                <a:ea typeface="Droid Sans"/>
                <a:cs typeface="Droid Sans"/>
                <a:sym typeface="Droid Sans"/>
              </a:rPr>
              <a:t>What enablers would we need to achieve these outcomes? Consider people, process, tools, technology, information.</a:t>
            </a:r>
          </a:p>
          <a:p>
            <a:pPr marL="457200" lvl="0" indent="-317500" rtl="0">
              <a:spcBef>
                <a:spcPts val="0"/>
              </a:spcBef>
              <a:buClr>
                <a:schemeClr val="dk1"/>
              </a:buClr>
              <a:buSzPct val="100000"/>
              <a:buFont typeface="Arial"/>
              <a:buChar char="●"/>
            </a:pPr>
            <a:r>
              <a:rPr lang="en-GB" sz="1400">
                <a:latin typeface="Droid Sans"/>
                <a:ea typeface="Droid Sans"/>
                <a:cs typeface="Droid Sans"/>
                <a:sym typeface="Droid Sans"/>
              </a:rPr>
              <a:t>What would be the biggest challenges we face to achieving the vision and outcomes we are proposing?</a:t>
            </a:r>
          </a:p>
          <a:p>
            <a:pPr rtl="0">
              <a:spcBef>
                <a:spcPts val="0"/>
              </a:spcBef>
              <a:buNone/>
            </a:pPr>
            <a:endParaRPr sz="1400">
              <a:latin typeface="Droid Sans"/>
              <a:ea typeface="Droid Sans"/>
              <a:cs typeface="Droid Sans"/>
              <a:sym typeface="Droid Sans"/>
            </a:endParaRPr>
          </a:p>
          <a:p>
            <a:pPr>
              <a:spcBef>
                <a:spcPts val="0"/>
              </a:spcBef>
              <a:buNone/>
            </a:pPr>
            <a:r>
              <a:rPr lang="en-GB" sz="1400">
                <a:latin typeface="Droid Sans"/>
                <a:ea typeface="Droid Sans"/>
                <a:cs typeface="Droid Sans"/>
                <a:sym typeface="Droid Sans"/>
              </a:rPr>
              <a:t>You will have 45 mins for this exercise</a:t>
            </a:r>
          </a:p>
        </p:txBody>
      </p:sp>
    </p:spTree>
  </p:cSld>
  <p:clrMapOvr>
    <a:masterClrMapping/>
  </p:clrMapOvr>
  <p:transition xmlns:p14="http://schemas.microsoft.com/office/powerpoint/2010/mai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Shape 294"/>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GB">
                <a:solidFill>
                  <a:srgbClr val="FF0000"/>
                </a:solidFill>
                <a:latin typeface="Droid Sans"/>
                <a:ea typeface="Droid Sans"/>
                <a:cs typeface="Droid Sans"/>
                <a:sym typeface="Droid Sans"/>
              </a:rPr>
              <a:t>Community slice &amp; dice!</a:t>
            </a:r>
          </a:p>
        </p:txBody>
      </p:sp>
      <p:pic>
        <p:nvPicPr>
          <p:cNvPr id="295" name="Shape 295"/>
          <p:cNvPicPr preferRelativeResize="0"/>
          <p:nvPr/>
        </p:nvPicPr>
        <p:blipFill>
          <a:blip r:embed="rId3">
            <a:alphaModFix/>
          </a:blip>
          <a:stretch>
            <a:fillRect/>
          </a:stretch>
        </p:blipFill>
        <p:spPr>
          <a:xfrm>
            <a:off x="1811462" y="1063378"/>
            <a:ext cx="5521075" cy="3716099"/>
          </a:xfrm>
          <a:prstGeom prst="rect">
            <a:avLst/>
          </a:prstGeom>
          <a:noFill/>
          <a:ln>
            <a:noFill/>
          </a:ln>
        </p:spPr>
      </p:pic>
    </p:spTree>
  </p:cSld>
  <p:clrMapOvr>
    <a:masterClrMapping/>
  </p:clrMapOvr>
  <p:transition xmlns:p14="http://schemas.microsoft.com/office/powerpoint/2010/mai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Shape 300"/>
          <p:cNvSpPr txBox="1">
            <a:spLocks noGrp="1"/>
          </p:cNvSpPr>
          <p:nvPr>
            <p:ph type="title"/>
          </p:nvPr>
        </p:nvSpPr>
        <p:spPr>
          <a:xfrm>
            <a:off x="457200" y="205975"/>
            <a:ext cx="8488800" cy="857400"/>
          </a:xfrm>
          <a:prstGeom prst="rect">
            <a:avLst/>
          </a:prstGeom>
        </p:spPr>
        <p:txBody>
          <a:bodyPr lIns="91425" tIns="91425" rIns="91425" bIns="91425" anchor="b" anchorCtr="0">
            <a:noAutofit/>
          </a:bodyPr>
          <a:lstStyle/>
          <a:p>
            <a:pPr>
              <a:spcBef>
                <a:spcPts val="0"/>
              </a:spcBef>
              <a:buNone/>
            </a:pPr>
            <a:r>
              <a:rPr lang="en-GB" sz="3000">
                <a:solidFill>
                  <a:srgbClr val="FF0000"/>
                </a:solidFill>
                <a:latin typeface="Droid Sans"/>
                <a:ea typeface="Droid Sans"/>
                <a:cs typeface="Droid Sans"/>
                <a:sym typeface="Droid Sans"/>
              </a:rPr>
              <a:t>Idea sprint</a:t>
            </a:r>
          </a:p>
        </p:txBody>
      </p:sp>
      <p:pic>
        <p:nvPicPr>
          <p:cNvPr id="301" name="Shape 301"/>
          <p:cNvPicPr preferRelativeResize="0"/>
          <p:nvPr/>
        </p:nvPicPr>
        <p:blipFill>
          <a:blip r:embed="rId3">
            <a:alphaModFix/>
          </a:blip>
          <a:stretch>
            <a:fillRect/>
          </a:stretch>
        </p:blipFill>
        <p:spPr>
          <a:xfrm>
            <a:off x="2262175" y="1267012"/>
            <a:ext cx="4619625" cy="3381375"/>
          </a:xfrm>
          <a:prstGeom prst="rect">
            <a:avLst/>
          </a:prstGeom>
          <a:noFill/>
          <a:ln>
            <a:noFill/>
          </a:ln>
        </p:spPr>
      </p:pic>
    </p:spTree>
  </p:cSld>
  <p:clrMapOvr>
    <a:masterClrMapping/>
  </p:clrMapOvr>
  <p:transition xmlns:p14="http://schemas.microsoft.com/office/powerpoint/2010/mai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pic>
        <p:nvPicPr>
          <p:cNvPr id="306" name="Shape 306"/>
          <p:cNvPicPr preferRelativeResize="0"/>
          <p:nvPr/>
        </p:nvPicPr>
        <p:blipFill>
          <a:blip r:embed="rId3">
            <a:alphaModFix/>
          </a:blip>
          <a:stretch>
            <a:fillRect/>
          </a:stretch>
        </p:blipFill>
        <p:spPr>
          <a:xfrm>
            <a:off x="4" y="708549"/>
            <a:ext cx="7718091" cy="5143499"/>
          </a:xfrm>
          <a:prstGeom prst="rect">
            <a:avLst/>
          </a:prstGeom>
          <a:noFill/>
          <a:ln>
            <a:noFill/>
          </a:ln>
        </p:spPr>
      </p:pic>
      <p:sp>
        <p:nvSpPr>
          <p:cNvPr id="307" name="Shape 307"/>
          <p:cNvSpPr txBox="1">
            <a:spLocks noGrp="1"/>
          </p:cNvSpPr>
          <p:nvPr>
            <p:ph type="title"/>
          </p:nvPr>
        </p:nvSpPr>
        <p:spPr>
          <a:xfrm>
            <a:off x="651000" y="205975"/>
            <a:ext cx="6588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Prototyping ideas for action</a:t>
            </a:r>
          </a:p>
        </p:txBody>
      </p:sp>
    </p:spTree>
  </p:cSld>
  <p:clrMapOvr>
    <a:masterClrMapping/>
  </p:clrMapOvr>
  <p:transition xmlns:p14="http://schemas.microsoft.com/office/powerpoint/2010/mai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Shape 312"/>
          <p:cNvPicPr preferRelativeResize="0"/>
          <p:nvPr/>
        </p:nvPicPr>
        <p:blipFill>
          <a:blip r:embed="rId3">
            <a:alphaModFix/>
          </a:blip>
          <a:stretch>
            <a:fillRect/>
          </a:stretch>
        </p:blipFill>
        <p:spPr>
          <a:xfrm>
            <a:off x="833991" y="152400"/>
            <a:ext cx="7476017" cy="5143500"/>
          </a:xfrm>
          <a:prstGeom prst="rect">
            <a:avLst/>
          </a:prstGeom>
          <a:noFill/>
          <a:ln>
            <a:noFill/>
          </a:ln>
        </p:spPr>
      </p:pic>
      <p:sp>
        <p:nvSpPr>
          <p:cNvPr id="313" name="Shape 313"/>
          <p:cNvSpPr txBox="1">
            <a:spLocks noGrp="1"/>
          </p:cNvSpPr>
          <p:nvPr>
            <p:ph type="title"/>
          </p:nvPr>
        </p:nvSpPr>
        <p:spPr>
          <a:xfrm>
            <a:off x="651000" y="205975"/>
            <a:ext cx="6588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Catalyst conversation</a:t>
            </a:r>
          </a:p>
        </p:txBody>
      </p:sp>
    </p:spTree>
  </p:cSld>
  <p:clrMapOvr>
    <a:masterClrMapping/>
  </p:clrMapOvr>
  <p:transition xmlns:p14="http://schemas.microsoft.com/office/powerpoint/2010/mai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Shape 318"/>
          <p:cNvSpPr txBox="1">
            <a:spLocks noGrp="1"/>
          </p:cNvSpPr>
          <p:nvPr>
            <p:ph type="title"/>
          </p:nvPr>
        </p:nvSpPr>
        <p:spPr>
          <a:xfrm>
            <a:off x="651000" y="205975"/>
            <a:ext cx="6588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Next steps</a:t>
            </a:r>
          </a:p>
        </p:txBody>
      </p:sp>
      <p:pic>
        <p:nvPicPr>
          <p:cNvPr id="319" name="Shape 319"/>
          <p:cNvPicPr preferRelativeResize="0"/>
          <p:nvPr/>
        </p:nvPicPr>
        <p:blipFill>
          <a:blip r:embed="rId3">
            <a:alphaModFix/>
          </a:blip>
          <a:stretch>
            <a:fillRect/>
          </a:stretch>
        </p:blipFill>
        <p:spPr>
          <a:xfrm>
            <a:off x="0" y="717804"/>
            <a:ext cx="9144000" cy="3707892"/>
          </a:xfrm>
          <a:prstGeom prst="rect">
            <a:avLst/>
          </a:prstGeom>
          <a:noFill/>
          <a:ln>
            <a:noFill/>
          </a:ln>
        </p:spPr>
      </p:pic>
    </p:spTree>
  </p:cSld>
  <p:clrMapOvr>
    <a:masterClrMapping/>
  </p:clrMapOvr>
  <p:transition xmlns:p14="http://schemas.microsoft.com/office/powerpoint/2010/mai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Shape 324"/>
          <p:cNvSpPr txBox="1">
            <a:spLocks noGrp="1"/>
          </p:cNvSpPr>
          <p:nvPr>
            <p:ph type="ctrTitle"/>
          </p:nvPr>
        </p:nvSpPr>
        <p:spPr>
          <a:xfrm>
            <a:off x="685800" y="1354742"/>
            <a:ext cx="7772400" cy="1159799"/>
          </a:xfrm>
          <a:prstGeom prst="rect">
            <a:avLst/>
          </a:prstGeom>
        </p:spPr>
        <p:txBody>
          <a:bodyPr lIns="91425" tIns="91425" rIns="91425" bIns="91425" anchor="b" anchorCtr="0">
            <a:noAutofit/>
          </a:bodyPr>
          <a:lstStyle/>
          <a:p>
            <a:pPr lvl="0" rtl="0">
              <a:spcBef>
                <a:spcPts val="0"/>
              </a:spcBef>
              <a:buNone/>
            </a:pPr>
            <a:r>
              <a:rPr lang="en-GB" sz="6000">
                <a:solidFill>
                  <a:srgbClr val="FF0000"/>
                </a:solidFill>
                <a:latin typeface="Droid Sans"/>
                <a:ea typeface="Droid Sans"/>
                <a:cs typeface="Droid Sans"/>
                <a:sym typeface="Droid Sans"/>
              </a:rPr>
              <a:t>7 Priority Themes</a:t>
            </a:r>
          </a:p>
        </p:txBody>
      </p:sp>
      <p:sp>
        <p:nvSpPr>
          <p:cNvPr id="325" name="Shape 325"/>
          <p:cNvSpPr txBox="1">
            <a:spLocks noGrp="1"/>
          </p:cNvSpPr>
          <p:nvPr>
            <p:ph type="subTitle" idx="1"/>
          </p:nvPr>
        </p:nvSpPr>
        <p:spPr>
          <a:xfrm>
            <a:off x="685800" y="2840047"/>
            <a:ext cx="7772400" cy="1270500"/>
          </a:xfrm>
          <a:prstGeom prst="rect">
            <a:avLst/>
          </a:prstGeom>
        </p:spPr>
        <p:txBody>
          <a:bodyPr lIns="91425" tIns="91425" rIns="91425" bIns="91425" anchor="t" anchorCtr="0">
            <a:noAutofit/>
          </a:bodyPr>
          <a:lstStyle/>
          <a:p>
            <a:pPr lvl="0" rtl="0">
              <a:spcBef>
                <a:spcPts val="0"/>
              </a:spcBef>
              <a:buNone/>
            </a:pPr>
            <a:r>
              <a:rPr lang="en-GB" sz="2400"/>
              <a:t>The following slides can be printed out and blown up to A3 or larger as a way of bringing the themes into your workshop space</a:t>
            </a:r>
          </a:p>
        </p:txBody>
      </p:sp>
    </p:spTree>
  </p:cSld>
  <p:clrMapOvr>
    <a:masterClrMapping/>
  </p:clrMapOvr>
  <p:transition xmlns:p14="http://schemas.microsoft.com/office/powerpoint/2010/mai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a:spLocks noGrp="1"/>
          </p:cNvSpPr>
          <p:nvPr>
            <p:ph type="ctrTitle"/>
          </p:nvPr>
        </p:nvSpPr>
        <p:spPr>
          <a:xfrm>
            <a:off x="685800" y="1354742"/>
            <a:ext cx="7772400" cy="1159799"/>
          </a:xfrm>
          <a:prstGeom prst="rect">
            <a:avLst/>
          </a:prstGeom>
        </p:spPr>
        <p:txBody>
          <a:bodyPr lIns="91425" tIns="91425" rIns="91425" bIns="91425" anchor="b" anchorCtr="0">
            <a:noAutofit/>
          </a:bodyPr>
          <a:lstStyle/>
          <a:p>
            <a:pPr>
              <a:spcBef>
                <a:spcPts val="0"/>
              </a:spcBef>
              <a:buNone/>
            </a:pPr>
            <a:r>
              <a:rPr lang="en-GB" sz="6000">
                <a:solidFill>
                  <a:srgbClr val="FF0000"/>
                </a:solidFill>
                <a:latin typeface="Droid Sans"/>
                <a:ea typeface="Droid Sans"/>
                <a:cs typeface="Droid Sans"/>
                <a:sym typeface="Droid Sans"/>
              </a:rPr>
              <a:t>Teaching &amp; Learning</a:t>
            </a:r>
          </a:p>
        </p:txBody>
      </p:sp>
    </p:spTree>
  </p:cSld>
  <p:clrMapOvr>
    <a:masterClrMapping/>
  </p:clrMapOvr>
  <p:transition xmlns:p14="http://schemas.microsoft.com/office/powerpoint/2010/mai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Shape 45"/>
          <p:cNvSpPr/>
          <p:nvPr/>
        </p:nvSpPr>
        <p:spPr>
          <a:xfrm>
            <a:off x="-216675" y="-7713"/>
            <a:ext cx="9524100" cy="1093499"/>
          </a:xfrm>
          <a:prstGeom prst="rect">
            <a:avLst/>
          </a:prstGeom>
          <a:solidFill>
            <a:srgbClr val="434343"/>
          </a:solidFill>
          <a:ln>
            <a:noFill/>
          </a:ln>
        </p:spPr>
        <p:txBody>
          <a:bodyPr lIns="91425" tIns="91425" rIns="91425" bIns="91425" anchor="ctr" anchorCtr="0">
            <a:noAutofit/>
          </a:bodyPr>
          <a:lstStyle/>
          <a:p>
            <a:pPr>
              <a:spcBef>
                <a:spcPts val="0"/>
              </a:spcBef>
              <a:buNone/>
            </a:pPr>
            <a:endParaRPr/>
          </a:p>
        </p:txBody>
      </p:sp>
      <p:sp>
        <p:nvSpPr>
          <p:cNvPr id="46" name="Shape 46"/>
          <p:cNvSpPr txBox="1">
            <a:spLocks noGrp="1"/>
          </p:cNvSpPr>
          <p:nvPr>
            <p:ph type="ctrTitle"/>
          </p:nvPr>
        </p:nvSpPr>
        <p:spPr>
          <a:xfrm>
            <a:off x="685800" y="1583342"/>
            <a:ext cx="7772400" cy="11597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Leading #shapeRMIT</a:t>
            </a:r>
          </a:p>
        </p:txBody>
      </p:sp>
      <p:sp>
        <p:nvSpPr>
          <p:cNvPr id="47" name="Shape 47"/>
          <p:cNvSpPr txBox="1">
            <a:spLocks noGrp="1"/>
          </p:cNvSpPr>
          <p:nvPr>
            <p:ph type="subTitle" idx="1"/>
          </p:nvPr>
        </p:nvSpPr>
        <p:spPr>
          <a:xfrm>
            <a:off x="685800" y="2840053"/>
            <a:ext cx="7772400" cy="784799"/>
          </a:xfrm>
          <a:prstGeom prst="rect">
            <a:avLst/>
          </a:prstGeom>
        </p:spPr>
        <p:txBody>
          <a:bodyPr lIns="91425" tIns="91425" rIns="91425" bIns="91425" anchor="t" anchorCtr="0">
            <a:noAutofit/>
          </a:bodyPr>
          <a:lstStyle/>
          <a:p>
            <a:pPr lvl="0" rtl="0">
              <a:spcBef>
                <a:spcPts val="0"/>
              </a:spcBef>
              <a:buNone/>
            </a:pPr>
            <a:r>
              <a:rPr lang="en-GB"/>
              <a:t>Workshop with {name of group}</a:t>
            </a:r>
          </a:p>
        </p:txBody>
      </p:sp>
      <p:pic>
        <p:nvPicPr>
          <p:cNvPr id="48" name="Shape 48"/>
          <p:cNvPicPr preferRelativeResize="0"/>
          <p:nvPr/>
        </p:nvPicPr>
        <p:blipFill>
          <a:blip r:embed="rId3">
            <a:alphaModFix/>
          </a:blip>
          <a:stretch>
            <a:fillRect/>
          </a:stretch>
        </p:blipFill>
        <p:spPr>
          <a:xfrm>
            <a:off x="4346225" y="76899"/>
            <a:ext cx="3371850" cy="885825"/>
          </a:xfrm>
          <a:prstGeom prst="rect">
            <a:avLst/>
          </a:prstGeom>
          <a:noFill/>
          <a:ln>
            <a:noFill/>
          </a:ln>
        </p:spPr>
      </p:pic>
      <p:pic>
        <p:nvPicPr>
          <p:cNvPr id="49" name="Shape 49"/>
          <p:cNvPicPr preferRelativeResize="0"/>
          <p:nvPr/>
        </p:nvPicPr>
        <p:blipFill>
          <a:blip r:embed="rId4">
            <a:alphaModFix/>
          </a:blip>
          <a:stretch>
            <a:fillRect/>
          </a:stretch>
        </p:blipFill>
        <p:spPr>
          <a:xfrm>
            <a:off x="1401672" y="127461"/>
            <a:ext cx="2266301" cy="784749"/>
          </a:xfrm>
          <a:prstGeom prst="rect">
            <a:avLst/>
          </a:prstGeom>
          <a:noFill/>
          <a:ln>
            <a:noFill/>
          </a:ln>
        </p:spPr>
      </p:pic>
    </p:spTree>
  </p:cSld>
  <p:clrMapOvr>
    <a:masterClrMapping/>
  </p:clrMapOvr>
  <p:transition xmlns:p14="http://schemas.microsoft.com/office/powerpoint/2010/main" spd="slow">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Shape 335"/>
          <p:cNvSpPr txBox="1">
            <a:spLocks noGrp="1"/>
          </p:cNvSpPr>
          <p:nvPr>
            <p:ph type="ctrTitle"/>
          </p:nvPr>
        </p:nvSpPr>
        <p:spPr>
          <a:xfrm>
            <a:off x="685800" y="1583342"/>
            <a:ext cx="7772400" cy="1159799"/>
          </a:xfrm>
          <a:prstGeom prst="rect">
            <a:avLst/>
          </a:prstGeom>
        </p:spPr>
        <p:txBody>
          <a:bodyPr lIns="91425" tIns="91425" rIns="91425" bIns="91425" anchor="b" anchorCtr="0">
            <a:noAutofit/>
          </a:bodyPr>
          <a:lstStyle/>
          <a:p>
            <a:pPr lvl="0" rtl="0">
              <a:spcBef>
                <a:spcPts val="0"/>
              </a:spcBef>
              <a:buNone/>
            </a:pPr>
            <a:r>
              <a:rPr lang="en-GB" sz="6000">
                <a:solidFill>
                  <a:srgbClr val="FF0000"/>
                </a:solidFill>
                <a:latin typeface="Droid Sans"/>
                <a:ea typeface="Droid Sans"/>
                <a:cs typeface="Droid Sans"/>
                <a:sym typeface="Droid Sans"/>
              </a:rPr>
              <a:t>Student Experience &amp; Support</a:t>
            </a:r>
          </a:p>
        </p:txBody>
      </p:sp>
    </p:spTree>
  </p:cSld>
  <p:clrMapOvr>
    <a:masterClrMapping/>
  </p:clrMapOvr>
  <p:transition xmlns:p14="http://schemas.microsoft.com/office/powerpoint/2010/mai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Shape 340"/>
          <p:cNvSpPr txBox="1">
            <a:spLocks noGrp="1"/>
          </p:cNvSpPr>
          <p:nvPr>
            <p:ph type="ctrTitle"/>
          </p:nvPr>
        </p:nvSpPr>
        <p:spPr>
          <a:xfrm>
            <a:off x="347100" y="1888150"/>
            <a:ext cx="8677800" cy="1159799"/>
          </a:xfrm>
          <a:prstGeom prst="rect">
            <a:avLst/>
          </a:prstGeom>
        </p:spPr>
        <p:txBody>
          <a:bodyPr lIns="91425" tIns="91425" rIns="91425" bIns="91425" anchor="b" anchorCtr="0">
            <a:noAutofit/>
          </a:bodyPr>
          <a:lstStyle/>
          <a:p>
            <a:pPr lvl="0" rtl="0">
              <a:spcBef>
                <a:spcPts val="0"/>
              </a:spcBef>
              <a:buNone/>
            </a:pPr>
            <a:r>
              <a:rPr lang="en-GB" sz="6000">
                <a:solidFill>
                  <a:srgbClr val="FF0000"/>
                </a:solidFill>
                <a:latin typeface="Droid Sans"/>
                <a:ea typeface="Droid Sans"/>
                <a:cs typeface="Droid Sans"/>
                <a:sym typeface="Droid Sans"/>
              </a:rPr>
              <a:t>Industry &amp; Community Engagement</a:t>
            </a:r>
          </a:p>
        </p:txBody>
      </p:sp>
    </p:spTree>
  </p:cSld>
  <p:clrMapOvr>
    <a:masterClrMapping/>
  </p:clrMapOvr>
  <p:transition xmlns:p14="http://schemas.microsoft.com/office/powerpoint/2010/mai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Shape 345"/>
          <p:cNvSpPr txBox="1">
            <a:spLocks noGrp="1"/>
          </p:cNvSpPr>
          <p:nvPr>
            <p:ph type="ctrTitle"/>
          </p:nvPr>
        </p:nvSpPr>
        <p:spPr>
          <a:xfrm>
            <a:off x="228775" y="1583350"/>
            <a:ext cx="8606700" cy="1159799"/>
          </a:xfrm>
          <a:prstGeom prst="rect">
            <a:avLst/>
          </a:prstGeom>
        </p:spPr>
        <p:txBody>
          <a:bodyPr lIns="91425" tIns="91425" rIns="91425" bIns="91425" anchor="b" anchorCtr="0">
            <a:noAutofit/>
          </a:bodyPr>
          <a:lstStyle/>
          <a:p>
            <a:pPr lvl="0" rtl="0">
              <a:spcBef>
                <a:spcPts val="0"/>
              </a:spcBef>
              <a:buNone/>
            </a:pPr>
            <a:r>
              <a:rPr lang="en-GB" sz="6000">
                <a:solidFill>
                  <a:srgbClr val="FF0000"/>
                </a:solidFill>
                <a:latin typeface="Droid Sans"/>
                <a:ea typeface="Droid Sans"/>
                <a:cs typeface="Droid Sans"/>
                <a:sym typeface="Droid Sans"/>
              </a:rPr>
              <a:t>Research &amp; Innovation</a:t>
            </a:r>
          </a:p>
        </p:txBody>
      </p:sp>
    </p:spTree>
  </p:cSld>
  <p:clrMapOvr>
    <a:masterClrMapping/>
  </p:clrMapOvr>
  <p:transition xmlns:p14="http://schemas.microsoft.com/office/powerpoint/2010/mai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Shape 350"/>
          <p:cNvSpPr txBox="1">
            <a:spLocks noGrp="1"/>
          </p:cNvSpPr>
          <p:nvPr>
            <p:ph type="ctrTitle"/>
          </p:nvPr>
        </p:nvSpPr>
        <p:spPr>
          <a:xfrm>
            <a:off x="685800" y="1583342"/>
            <a:ext cx="7772400" cy="1159799"/>
          </a:xfrm>
          <a:prstGeom prst="rect">
            <a:avLst/>
          </a:prstGeom>
        </p:spPr>
        <p:txBody>
          <a:bodyPr lIns="91425" tIns="91425" rIns="91425" bIns="91425" anchor="b" anchorCtr="0">
            <a:noAutofit/>
          </a:bodyPr>
          <a:lstStyle/>
          <a:p>
            <a:pPr lvl="0" rtl="0">
              <a:spcBef>
                <a:spcPts val="0"/>
              </a:spcBef>
              <a:buNone/>
            </a:pPr>
            <a:r>
              <a:rPr lang="en-GB" sz="6000">
                <a:solidFill>
                  <a:srgbClr val="FF0000"/>
                </a:solidFill>
                <a:latin typeface="Droid Sans"/>
                <a:ea typeface="Droid Sans"/>
                <a:cs typeface="Droid Sans"/>
                <a:sym typeface="Droid Sans"/>
              </a:rPr>
              <a:t>Global Reach &amp; Impact</a:t>
            </a:r>
          </a:p>
        </p:txBody>
      </p:sp>
    </p:spTree>
  </p:cSld>
  <p:clrMapOvr>
    <a:masterClrMapping/>
  </p:clrMapOvr>
  <p:transition xmlns:p14="http://schemas.microsoft.com/office/powerpoint/2010/mai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Shape 355"/>
          <p:cNvSpPr txBox="1">
            <a:spLocks noGrp="1"/>
          </p:cNvSpPr>
          <p:nvPr>
            <p:ph type="ctrTitle"/>
          </p:nvPr>
        </p:nvSpPr>
        <p:spPr>
          <a:xfrm>
            <a:off x="685800" y="1583342"/>
            <a:ext cx="7772400" cy="1159799"/>
          </a:xfrm>
          <a:prstGeom prst="rect">
            <a:avLst/>
          </a:prstGeom>
        </p:spPr>
        <p:txBody>
          <a:bodyPr lIns="91425" tIns="91425" rIns="91425" bIns="91425" anchor="b" anchorCtr="0">
            <a:noAutofit/>
          </a:bodyPr>
          <a:lstStyle/>
          <a:p>
            <a:pPr lvl="0" rtl="0">
              <a:spcBef>
                <a:spcPts val="0"/>
              </a:spcBef>
              <a:buNone/>
            </a:pPr>
            <a:r>
              <a:rPr lang="en-GB" sz="6000">
                <a:solidFill>
                  <a:srgbClr val="FF0000"/>
                </a:solidFill>
                <a:latin typeface="Droid Sans"/>
                <a:ea typeface="Droid Sans"/>
                <a:cs typeface="Droid Sans"/>
                <a:sym typeface="Droid Sans"/>
              </a:rPr>
              <a:t>Enterprise &amp; Employability</a:t>
            </a:r>
          </a:p>
        </p:txBody>
      </p:sp>
    </p:spTree>
  </p:cSld>
  <p:clrMapOvr>
    <a:masterClrMapping/>
  </p:clrMapOvr>
  <p:transition xmlns:p14="http://schemas.microsoft.com/office/powerpoint/2010/mai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Shape 360"/>
          <p:cNvSpPr txBox="1">
            <a:spLocks noGrp="1"/>
          </p:cNvSpPr>
          <p:nvPr>
            <p:ph type="ctrTitle"/>
          </p:nvPr>
        </p:nvSpPr>
        <p:spPr>
          <a:xfrm>
            <a:off x="685800" y="1583342"/>
            <a:ext cx="7772400" cy="1159799"/>
          </a:xfrm>
          <a:prstGeom prst="rect">
            <a:avLst/>
          </a:prstGeom>
        </p:spPr>
        <p:txBody>
          <a:bodyPr lIns="91425" tIns="91425" rIns="91425" bIns="91425" anchor="b" anchorCtr="0">
            <a:noAutofit/>
          </a:bodyPr>
          <a:lstStyle/>
          <a:p>
            <a:pPr lvl="0" rtl="0">
              <a:spcBef>
                <a:spcPts val="0"/>
              </a:spcBef>
              <a:buNone/>
            </a:pPr>
            <a:r>
              <a:rPr lang="en-GB" sz="6000">
                <a:solidFill>
                  <a:srgbClr val="FF0000"/>
                </a:solidFill>
                <a:latin typeface="Droid Sans"/>
                <a:ea typeface="Droid Sans"/>
                <a:cs typeface="Droid Sans"/>
                <a:sym typeface="Droid Sans"/>
              </a:rPr>
              <a:t>Workforce &amp; Systems Capability</a:t>
            </a:r>
          </a:p>
        </p:txBody>
      </p:sp>
    </p:spTree>
  </p:cSld>
  <p:clrMapOvr>
    <a:masterClrMapping/>
  </p:clrMapOvr>
  <p:transition xmlns:p14="http://schemas.microsoft.com/office/powerpoint/2010/mai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GB">
                <a:solidFill>
                  <a:srgbClr val="FF0000"/>
                </a:solidFill>
                <a:latin typeface="Droid Sans"/>
                <a:ea typeface="Droid Sans"/>
                <a:cs typeface="Droid Sans"/>
                <a:sym typeface="Droid Sans"/>
              </a:rPr>
              <a:t>Outcomes for today</a:t>
            </a:r>
          </a:p>
        </p:txBody>
      </p:sp>
      <p:sp>
        <p:nvSpPr>
          <p:cNvPr id="55" name="Shape 55"/>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342900" rtl="0">
              <a:lnSpc>
                <a:spcPct val="115000"/>
              </a:lnSpc>
              <a:spcBef>
                <a:spcPts val="0"/>
              </a:spcBef>
              <a:buClr>
                <a:schemeClr val="dk1"/>
              </a:buClr>
              <a:buSzPct val="100000"/>
              <a:buFont typeface="Droid Sans"/>
              <a:buChar char="●"/>
            </a:pPr>
            <a:r>
              <a:rPr lang="en-GB" sz="1800" b="1">
                <a:latin typeface="Droid Sans"/>
                <a:ea typeface="Droid Sans"/>
                <a:cs typeface="Droid Sans"/>
                <a:sym typeface="Droid Sans"/>
              </a:rPr>
              <a:t>Greater shared understanding</a:t>
            </a:r>
            <a:r>
              <a:rPr lang="en-GB" sz="1800">
                <a:latin typeface="Droid Sans"/>
                <a:ea typeface="Droid Sans"/>
                <a:cs typeface="Droid Sans"/>
                <a:sym typeface="Droid Sans"/>
              </a:rPr>
              <a:t> of the overall #shapeRMIT landscape and story:  purpose, vision, outcomes, activities and timeframes</a:t>
            </a:r>
            <a:br>
              <a:rPr lang="en-GB" sz="1800">
                <a:latin typeface="Droid Sans"/>
                <a:ea typeface="Droid Sans"/>
                <a:cs typeface="Droid Sans"/>
                <a:sym typeface="Droid Sans"/>
              </a:rPr>
            </a:br>
            <a:endParaRPr lang="en-GB" sz="1800">
              <a:latin typeface="Droid Sans"/>
              <a:ea typeface="Droid Sans"/>
              <a:cs typeface="Droid Sans"/>
              <a:sym typeface="Droid Sans"/>
            </a:endParaRPr>
          </a:p>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An </a:t>
            </a:r>
            <a:r>
              <a:rPr lang="en-GB" sz="1800" b="1">
                <a:latin typeface="Droid Sans"/>
                <a:ea typeface="Droid Sans"/>
                <a:cs typeface="Droid Sans"/>
                <a:sym typeface="Droid Sans"/>
              </a:rPr>
              <a:t>opportunity to contribute ideas</a:t>
            </a:r>
            <a:r>
              <a:rPr lang="en-GB" sz="1800">
                <a:latin typeface="Droid Sans"/>
                <a:ea typeface="Droid Sans"/>
                <a:cs typeface="Droid Sans"/>
                <a:sym typeface="Droid Sans"/>
              </a:rPr>
              <a:t> on the future of RMIT</a:t>
            </a:r>
            <a:br>
              <a:rPr lang="en-GB" sz="1800">
                <a:latin typeface="Droid Sans"/>
                <a:ea typeface="Droid Sans"/>
                <a:cs typeface="Droid Sans"/>
                <a:sym typeface="Droid Sans"/>
              </a:rPr>
            </a:br>
            <a:endParaRPr lang="en-GB" sz="1800">
              <a:latin typeface="Droid Sans"/>
              <a:ea typeface="Droid Sans"/>
              <a:cs typeface="Droid Sans"/>
              <a:sym typeface="Droid Sans"/>
            </a:endParaRPr>
          </a:p>
          <a:p>
            <a:pPr marL="457200" lvl="0" indent="-3429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An understanding of how to use specific </a:t>
            </a:r>
            <a:r>
              <a:rPr lang="en-GB" sz="1800" b="1">
                <a:latin typeface="Droid Sans"/>
                <a:ea typeface="Droid Sans"/>
                <a:cs typeface="Droid Sans"/>
                <a:sym typeface="Droid Sans"/>
              </a:rPr>
              <a:t>online collaboration platforms</a:t>
            </a:r>
            <a:r>
              <a:rPr lang="en-GB" sz="1800">
                <a:latin typeface="Droid Sans"/>
                <a:ea typeface="Droid Sans"/>
                <a:cs typeface="Droid Sans"/>
                <a:sym typeface="Droid Sans"/>
              </a:rPr>
              <a:t> to participate in #shapeRMIT</a:t>
            </a:r>
          </a:p>
          <a:p>
            <a:pPr>
              <a:spcBef>
                <a:spcPts val="0"/>
              </a:spcBef>
              <a:buNone/>
            </a:pPr>
            <a:endParaRPr sz="1800">
              <a:latin typeface="Droid Sans"/>
              <a:ea typeface="Droid Sans"/>
              <a:cs typeface="Droid Sans"/>
              <a:sym typeface="Droid Sans"/>
            </a:endParaRPr>
          </a:p>
        </p:txBody>
      </p:sp>
    </p:spTree>
  </p:cSld>
  <p:clrMapOvr>
    <a:masterClrMapping/>
  </p:clrMapOvr>
  <p:transition xmlns:p14="http://schemas.microsoft.com/office/powerpoint/2010/mai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GB">
                <a:solidFill>
                  <a:srgbClr val="FF0000"/>
                </a:solidFill>
                <a:latin typeface="Droid Sans"/>
                <a:ea typeface="Droid Sans"/>
                <a:cs typeface="Droid Sans"/>
                <a:sym typeface="Droid Sans"/>
              </a:rPr>
              <a:t>Flow of the day</a:t>
            </a:r>
          </a:p>
        </p:txBody>
      </p:sp>
      <p:sp>
        <p:nvSpPr>
          <p:cNvPr id="61" name="Shape 61"/>
          <p:cNvSpPr/>
          <p:nvPr/>
        </p:nvSpPr>
        <p:spPr>
          <a:xfrm>
            <a:off x="394725" y="2224650"/>
            <a:ext cx="1127999" cy="497100"/>
          </a:xfrm>
          <a:prstGeom prst="rect">
            <a:avLst/>
          </a:prstGeom>
          <a:solidFill>
            <a:srgbClr val="6FA8DC"/>
          </a:solidFill>
          <a:ln>
            <a:noFill/>
          </a:ln>
        </p:spPr>
        <p:txBody>
          <a:bodyPr lIns="91425" tIns="91425" rIns="91425" bIns="91425" anchor="ctr" anchorCtr="0">
            <a:noAutofit/>
          </a:bodyPr>
          <a:lstStyle/>
          <a:p>
            <a:pPr>
              <a:spcBef>
                <a:spcPts val="0"/>
              </a:spcBef>
              <a:buNone/>
            </a:pPr>
            <a:r>
              <a:rPr lang="en-GB">
                <a:latin typeface="Droid Sans"/>
                <a:ea typeface="Droid Sans"/>
                <a:cs typeface="Droid Sans"/>
                <a:sym typeface="Droid Sans"/>
              </a:rPr>
              <a:t>Ideas on arrival</a:t>
            </a:r>
          </a:p>
        </p:txBody>
      </p:sp>
      <p:sp>
        <p:nvSpPr>
          <p:cNvPr id="62" name="Shape 62"/>
          <p:cNvSpPr/>
          <p:nvPr/>
        </p:nvSpPr>
        <p:spPr>
          <a:xfrm>
            <a:off x="1792300" y="1335450"/>
            <a:ext cx="1596300" cy="889200"/>
          </a:xfrm>
          <a:prstGeom prst="rect">
            <a:avLst/>
          </a:prstGeom>
          <a:solidFill>
            <a:srgbClr val="6FA8DC"/>
          </a:solidFill>
          <a:ln>
            <a:noFill/>
          </a:ln>
        </p:spPr>
        <p:txBody>
          <a:bodyPr lIns="91425" tIns="91425" rIns="91425" bIns="91425" anchor="ctr" anchorCtr="0">
            <a:noAutofit/>
          </a:bodyPr>
          <a:lstStyle/>
          <a:p>
            <a:pPr lvl="0" rtl="0">
              <a:spcBef>
                <a:spcPts val="0"/>
              </a:spcBef>
              <a:buNone/>
            </a:pPr>
            <a:r>
              <a:rPr lang="en-GB" sz="1800">
                <a:latin typeface="Droid Sans"/>
                <a:ea typeface="Droid Sans"/>
                <a:cs typeface="Droid Sans"/>
                <a:sym typeface="Droid Sans"/>
              </a:rPr>
              <a:t>Setting the scene</a:t>
            </a:r>
          </a:p>
        </p:txBody>
      </p:sp>
      <p:sp>
        <p:nvSpPr>
          <p:cNvPr id="63" name="Shape 63"/>
          <p:cNvSpPr/>
          <p:nvPr/>
        </p:nvSpPr>
        <p:spPr>
          <a:xfrm>
            <a:off x="5336000" y="2614900"/>
            <a:ext cx="2045400" cy="1616999"/>
          </a:xfrm>
          <a:prstGeom prst="rect">
            <a:avLst/>
          </a:prstGeom>
          <a:solidFill>
            <a:srgbClr val="6FA8DC"/>
          </a:solidFill>
          <a:ln>
            <a:noFill/>
          </a:ln>
        </p:spPr>
        <p:txBody>
          <a:bodyPr lIns="91425" tIns="91425" rIns="91425" bIns="91425" anchor="ctr" anchorCtr="0">
            <a:noAutofit/>
          </a:bodyPr>
          <a:lstStyle/>
          <a:p>
            <a:pPr lvl="0" rtl="0">
              <a:spcBef>
                <a:spcPts val="0"/>
              </a:spcBef>
              <a:buNone/>
            </a:pPr>
            <a:r>
              <a:rPr lang="en-GB" sz="2400">
                <a:latin typeface="Droid Sans"/>
                <a:ea typeface="Droid Sans"/>
                <a:cs typeface="Droid Sans"/>
                <a:sym typeface="Droid Sans"/>
              </a:rPr>
              <a:t>#shapeRMIT online collaboration platforms</a:t>
            </a:r>
          </a:p>
        </p:txBody>
      </p:sp>
      <p:sp>
        <p:nvSpPr>
          <p:cNvPr id="64" name="Shape 64"/>
          <p:cNvSpPr/>
          <p:nvPr/>
        </p:nvSpPr>
        <p:spPr>
          <a:xfrm>
            <a:off x="7610350" y="2086075"/>
            <a:ext cx="1038900" cy="570600"/>
          </a:xfrm>
          <a:prstGeom prst="rect">
            <a:avLst/>
          </a:prstGeom>
          <a:solidFill>
            <a:srgbClr val="6FA8DC"/>
          </a:solidFill>
          <a:ln>
            <a:noFill/>
          </a:ln>
        </p:spPr>
        <p:txBody>
          <a:bodyPr lIns="91425" tIns="91425" rIns="91425" bIns="91425" anchor="ctr" anchorCtr="0">
            <a:noAutofit/>
          </a:bodyPr>
          <a:lstStyle/>
          <a:p>
            <a:pPr lvl="0" rtl="0">
              <a:spcBef>
                <a:spcPts val="0"/>
              </a:spcBef>
              <a:buNone/>
            </a:pPr>
            <a:r>
              <a:rPr lang="en-GB">
                <a:latin typeface="Droid Sans"/>
                <a:ea typeface="Droid Sans"/>
                <a:cs typeface="Droid Sans"/>
                <a:sym typeface="Droid Sans"/>
              </a:rPr>
              <a:t>Closing discussion</a:t>
            </a:r>
          </a:p>
        </p:txBody>
      </p:sp>
      <p:sp>
        <p:nvSpPr>
          <p:cNvPr id="65" name="Shape 65"/>
          <p:cNvSpPr/>
          <p:nvPr/>
        </p:nvSpPr>
        <p:spPr>
          <a:xfrm>
            <a:off x="3723212" y="2224650"/>
            <a:ext cx="1127999" cy="497100"/>
          </a:xfrm>
          <a:prstGeom prst="rect">
            <a:avLst/>
          </a:prstGeom>
          <a:solidFill>
            <a:srgbClr val="6FA8DC"/>
          </a:solidFill>
          <a:ln>
            <a:noFill/>
          </a:ln>
        </p:spPr>
        <p:txBody>
          <a:bodyPr lIns="91425" tIns="91425" rIns="91425" bIns="91425" anchor="ctr" anchorCtr="0">
            <a:noAutofit/>
          </a:bodyPr>
          <a:lstStyle/>
          <a:p>
            <a:pPr lvl="0" rtl="0">
              <a:spcBef>
                <a:spcPts val="0"/>
              </a:spcBef>
              <a:buNone/>
            </a:pPr>
            <a:r>
              <a:rPr lang="en-GB">
                <a:latin typeface="Droid Sans"/>
                <a:ea typeface="Droid Sans"/>
                <a:cs typeface="Droid Sans"/>
                <a:sym typeface="Droid Sans"/>
              </a:rPr>
              <a:t>Sharing ideas</a:t>
            </a:r>
          </a:p>
        </p:txBody>
      </p:sp>
    </p:spTree>
  </p:cSld>
  <p:clrMapOvr>
    <a:masterClrMapping/>
  </p:clrMapOvr>
  <p:transition xmlns:p14="http://schemas.microsoft.com/office/powerpoint/2010/mai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651000" y="205975"/>
            <a:ext cx="80874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#shapeRMIT purpose and principles</a:t>
            </a:r>
          </a:p>
        </p:txBody>
      </p:sp>
      <p:sp>
        <p:nvSpPr>
          <p:cNvPr id="71" name="Shape 71"/>
          <p:cNvSpPr txBox="1"/>
          <p:nvPr/>
        </p:nvSpPr>
        <p:spPr>
          <a:xfrm>
            <a:off x="806400" y="896650"/>
            <a:ext cx="7687500" cy="1411499"/>
          </a:xfrm>
          <a:prstGeom prst="rect">
            <a:avLst/>
          </a:prstGeom>
          <a:noFill/>
          <a:ln>
            <a:noFill/>
          </a:ln>
        </p:spPr>
        <p:txBody>
          <a:bodyPr lIns="91425" tIns="91425" rIns="91425" bIns="91425" anchor="t" anchorCtr="0">
            <a:noAutofit/>
          </a:bodyPr>
          <a:lstStyle/>
          <a:p>
            <a:pPr lvl="0" rtl="0">
              <a:spcBef>
                <a:spcPts val="0"/>
              </a:spcBef>
              <a:buNone/>
            </a:pPr>
            <a:r>
              <a:rPr lang="en-GB" sz="2400"/>
              <a:t>#shapeRMIT is an </a:t>
            </a:r>
            <a:r>
              <a:rPr lang="en-GB" sz="2400" b="1"/>
              <a:t>open process</a:t>
            </a:r>
            <a:r>
              <a:rPr lang="en-GB" sz="2400"/>
              <a:t> which invites all members of RMIT’s community to participate and contribute to shaping its future. It’s principles are:</a:t>
            </a:r>
          </a:p>
        </p:txBody>
      </p:sp>
      <p:sp>
        <p:nvSpPr>
          <p:cNvPr id="72" name="Shape 72"/>
          <p:cNvSpPr txBox="1"/>
          <p:nvPr/>
        </p:nvSpPr>
        <p:spPr>
          <a:xfrm>
            <a:off x="1076525" y="2618950"/>
            <a:ext cx="3504299" cy="1978199"/>
          </a:xfrm>
          <a:prstGeom prst="rect">
            <a:avLst/>
          </a:prstGeom>
          <a:noFill/>
          <a:ln>
            <a:noFill/>
          </a:ln>
        </p:spPr>
        <p:txBody>
          <a:bodyPr lIns="91425" tIns="91425" rIns="91425" bIns="91425" anchor="t" anchorCtr="0">
            <a:noAutofit/>
          </a:bodyPr>
          <a:lstStyle/>
          <a:p>
            <a:pPr marL="457200" lvl="0" indent="-381000" rtl="0">
              <a:spcBef>
                <a:spcPts val="0"/>
              </a:spcBef>
              <a:buClr>
                <a:schemeClr val="dk1"/>
              </a:buClr>
              <a:buSzPct val="100000"/>
              <a:buFont typeface="Arial"/>
              <a:buChar char="●"/>
            </a:pPr>
            <a:r>
              <a:rPr lang="en-GB" sz="2400">
                <a:solidFill>
                  <a:schemeClr val="dk1"/>
                </a:solidFill>
              </a:rPr>
              <a:t>Student-centered</a:t>
            </a:r>
          </a:p>
          <a:p>
            <a:pPr marL="457200" lvl="0" indent="-381000" rtl="0">
              <a:spcBef>
                <a:spcPts val="0"/>
              </a:spcBef>
              <a:buClr>
                <a:schemeClr val="dk1"/>
              </a:buClr>
              <a:buSzPct val="100000"/>
              <a:buFont typeface="Arial"/>
              <a:buChar char="●"/>
            </a:pPr>
            <a:r>
              <a:rPr lang="en-GB" sz="2400">
                <a:solidFill>
                  <a:schemeClr val="dk1"/>
                </a:solidFill>
              </a:rPr>
              <a:t>Collaborative</a:t>
            </a:r>
          </a:p>
          <a:p>
            <a:pPr marL="457200" lvl="0" indent="-381000" rtl="0">
              <a:spcBef>
                <a:spcPts val="0"/>
              </a:spcBef>
              <a:buClr>
                <a:schemeClr val="dk1"/>
              </a:buClr>
              <a:buSzPct val="100000"/>
              <a:buFont typeface="Arial"/>
              <a:buChar char="●"/>
            </a:pPr>
            <a:r>
              <a:rPr lang="en-GB" sz="2400">
                <a:solidFill>
                  <a:schemeClr val="dk1"/>
                </a:solidFill>
              </a:rPr>
              <a:t>Transparent</a:t>
            </a:r>
          </a:p>
          <a:p>
            <a:pPr marL="457200" lvl="0" indent="-381000" rtl="0">
              <a:spcBef>
                <a:spcPts val="0"/>
              </a:spcBef>
              <a:buClr>
                <a:schemeClr val="dk1"/>
              </a:buClr>
              <a:buSzPct val="100000"/>
              <a:buFont typeface="Arial"/>
              <a:buChar char="●"/>
            </a:pPr>
            <a:r>
              <a:rPr lang="en-GB" sz="2400">
                <a:solidFill>
                  <a:schemeClr val="dk1"/>
                </a:solidFill>
              </a:rPr>
              <a:t>Meaningful influence</a:t>
            </a:r>
          </a:p>
        </p:txBody>
      </p:sp>
      <p:sp>
        <p:nvSpPr>
          <p:cNvPr id="73" name="Shape 73"/>
          <p:cNvSpPr txBox="1"/>
          <p:nvPr/>
        </p:nvSpPr>
        <p:spPr>
          <a:xfrm>
            <a:off x="4752125" y="2618950"/>
            <a:ext cx="3504299" cy="1978199"/>
          </a:xfrm>
          <a:prstGeom prst="rect">
            <a:avLst/>
          </a:prstGeom>
          <a:noFill/>
          <a:ln>
            <a:noFill/>
          </a:ln>
        </p:spPr>
        <p:txBody>
          <a:bodyPr lIns="91425" tIns="91425" rIns="91425" bIns="91425" anchor="t" anchorCtr="0">
            <a:noAutofit/>
          </a:bodyPr>
          <a:lstStyle/>
          <a:p>
            <a:pPr marL="457200" lvl="0" indent="-381000" rtl="0">
              <a:spcBef>
                <a:spcPts val="0"/>
              </a:spcBef>
              <a:buClr>
                <a:schemeClr val="dk1"/>
              </a:buClr>
              <a:buSzPct val="100000"/>
              <a:buFont typeface="Arial"/>
              <a:buChar char="●"/>
            </a:pPr>
            <a:r>
              <a:rPr lang="en-GB" sz="2400">
                <a:solidFill>
                  <a:schemeClr val="dk1"/>
                </a:solidFill>
              </a:rPr>
              <a:t>Adaptive</a:t>
            </a:r>
          </a:p>
          <a:p>
            <a:pPr marL="457200" lvl="0" indent="-381000" rtl="0">
              <a:spcBef>
                <a:spcPts val="0"/>
              </a:spcBef>
              <a:buClr>
                <a:schemeClr val="dk1"/>
              </a:buClr>
              <a:buSzPct val="100000"/>
              <a:buFont typeface="Arial"/>
              <a:buChar char="●"/>
            </a:pPr>
            <a:r>
              <a:rPr lang="en-GB" sz="2400">
                <a:solidFill>
                  <a:schemeClr val="dk1"/>
                </a:solidFill>
              </a:rPr>
              <a:t>Responsive</a:t>
            </a:r>
          </a:p>
          <a:p>
            <a:pPr marL="457200" lvl="0" indent="-381000" rtl="0">
              <a:spcBef>
                <a:spcPts val="0"/>
              </a:spcBef>
              <a:buClr>
                <a:schemeClr val="dk1"/>
              </a:buClr>
              <a:buSzPct val="100000"/>
              <a:buFont typeface="Arial"/>
              <a:buChar char="●"/>
            </a:pPr>
            <a:r>
              <a:rPr lang="en-GB" sz="2400">
                <a:solidFill>
                  <a:schemeClr val="dk1"/>
                </a:solidFill>
              </a:rPr>
              <a:t>Inclusive</a:t>
            </a:r>
          </a:p>
          <a:p>
            <a:pPr lvl="0" rtl="0">
              <a:spcBef>
                <a:spcPts val="0"/>
              </a:spcBef>
              <a:buNone/>
            </a:pPr>
            <a:endParaRPr sz="2400">
              <a:solidFill>
                <a:schemeClr val="dk1"/>
              </a:solidFill>
            </a:endParaRPr>
          </a:p>
        </p:txBody>
      </p:sp>
    </p:spTree>
  </p:cSld>
  <p:clrMapOvr>
    <a:masterClrMapping/>
  </p:clrMapOvr>
  <p:transition xmlns:p14="http://schemas.microsoft.com/office/powerpoint/2010/mai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651000" y="205975"/>
            <a:ext cx="7764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#shapeRMIT outcomes</a:t>
            </a:r>
          </a:p>
        </p:txBody>
      </p:sp>
      <p:sp>
        <p:nvSpPr>
          <p:cNvPr id="79" name="Shape 79"/>
          <p:cNvSpPr txBox="1"/>
          <p:nvPr/>
        </p:nvSpPr>
        <p:spPr>
          <a:xfrm>
            <a:off x="727200" y="1031600"/>
            <a:ext cx="6648900" cy="748799"/>
          </a:xfrm>
          <a:prstGeom prst="rect">
            <a:avLst/>
          </a:prstGeom>
          <a:noFill/>
          <a:ln>
            <a:noFill/>
          </a:ln>
        </p:spPr>
        <p:txBody>
          <a:bodyPr lIns="91425" tIns="91425" rIns="91425" bIns="91425" anchor="t" anchorCtr="0">
            <a:noAutofit/>
          </a:bodyPr>
          <a:lstStyle/>
          <a:p>
            <a:pPr lvl="0" rtl="0">
              <a:spcBef>
                <a:spcPts val="0"/>
              </a:spcBef>
              <a:buNone/>
            </a:pPr>
            <a:r>
              <a:rPr lang="en-GB" sz="3600"/>
              <a:t>Let’s make RMIT even better</a:t>
            </a:r>
          </a:p>
        </p:txBody>
      </p:sp>
      <p:sp>
        <p:nvSpPr>
          <p:cNvPr id="80" name="Shape 80"/>
          <p:cNvSpPr txBox="1"/>
          <p:nvPr/>
        </p:nvSpPr>
        <p:spPr>
          <a:xfrm>
            <a:off x="841025" y="2046825"/>
            <a:ext cx="7109699" cy="1978199"/>
          </a:xfrm>
          <a:prstGeom prst="rect">
            <a:avLst/>
          </a:prstGeom>
          <a:noFill/>
          <a:ln>
            <a:noFill/>
          </a:ln>
        </p:spPr>
        <p:txBody>
          <a:bodyPr lIns="91425" tIns="91425" rIns="91425" bIns="91425" anchor="t" anchorCtr="0">
            <a:noAutofit/>
          </a:bodyPr>
          <a:lstStyle/>
          <a:p>
            <a:pPr marL="457200" lvl="0" indent="-381000" rtl="0">
              <a:spcBef>
                <a:spcPts val="0"/>
              </a:spcBef>
              <a:buClr>
                <a:schemeClr val="dk1"/>
              </a:buClr>
              <a:buSzPct val="100000"/>
              <a:buFont typeface="Arial"/>
              <a:buChar char="●"/>
            </a:pPr>
            <a:r>
              <a:rPr lang="en-GB" sz="2400">
                <a:solidFill>
                  <a:schemeClr val="dk1"/>
                </a:solidFill>
              </a:rPr>
              <a:t>Superior strategy</a:t>
            </a:r>
          </a:p>
          <a:p>
            <a:pPr lvl="0" rtl="0">
              <a:spcBef>
                <a:spcPts val="0"/>
              </a:spcBef>
              <a:buNone/>
            </a:pPr>
            <a:endParaRPr sz="2400">
              <a:solidFill>
                <a:schemeClr val="dk1"/>
              </a:solidFill>
            </a:endParaRPr>
          </a:p>
          <a:p>
            <a:pPr marL="457200" lvl="0" indent="-381000" rtl="0">
              <a:spcBef>
                <a:spcPts val="0"/>
              </a:spcBef>
              <a:buClr>
                <a:schemeClr val="dk1"/>
              </a:buClr>
              <a:buSzPct val="100000"/>
              <a:buFont typeface="Arial"/>
              <a:buChar char="●"/>
            </a:pPr>
            <a:r>
              <a:rPr lang="en-GB" sz="2400">
                <a:solidFill>
                  <a:schemeClr val="dk1"/>
                </a:solidFill>
              </a:rPr>
              <a:t>Readiness to make the strategy real, together</a:t>
            </a:r>
          </a:p>
          <a:p>
            <a:pPr lvl="0" rtl="0">
              <a:spcBef>
                <a:spcPts val="0"/>
              </a:spcBef>
              <a:buNone/>
            </a:pPr>
            <a:endParaRPr sz="2400">
              <a:solidFill>
                <a:schemeClr val="dk1"/>
              </a:solidFill>
            </a:endParaRPr>
          </a:p>
          <a:p>
            <a:pPr marL="457200" lvl="0" indent="-381000" rtl="0">
              <a:spcBef>
                <a:spcPts val="0"/>
              </a:spcBef>
              <a:buClr>
                <a:schemeClr val="dk1"/>
              </a:buClr>
              <a:buSzPct val="100000"/>
              <a:buFont typeface="Arial"/>
              <a:buChar char="●"/>
            </a:pPr>
            <a:r>
              <a:rPr lang="en-GB" sz="2400">
                <a:solidFill>
                  <a:schemeClr val="dk1"/>
                </a:solidFill>
              </a:rPr>
              <a:t>Increased collaborative capability across RMIT</a:t>
            </a:r>
          </a:p>
        </p:txBody>
      </p:sp>
    </p:spTree>
  </p:cSld>
  <p:clrMapOvr>
    <a:masterClrMapping/>
  </p:clrMapOvr>
  <p:transition xmlns:p14="http://schemas.microsoft.com/office/powerpoint/2010/mai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651000" y="205975"/>
            <a:ext cx="7764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How the strategy is created</a:t>
            </a:r>
          </a:p>
        </p:txBody>
      </p:sp>
      <p:sp>
        <p:nvSpPr>
          <p:cNvPr id="86" name="Shape 86"/>
          <p:cNvSpPr txBox="1"/>
          <p:nvPr/>
        </p:nvSpPr>
        <p:spPr>
          <a:xfrm>
            <a:off x="2696651" y="2164950"/>
            <a:ext cx="1494300" cy="965399"/>
          </a:xfrm>
          <a:prstGeom prst="rect">
            <a:avLst/>
          </a:prstGeom>
          <a:noFill/>
          <a:ln>
            <a:noFill/>
          </a:ln>
        </p:spPr>
        <p:txBody>
          <a:bodyPr lIns="91425" tIns="91425" rIns="91425" bIns="91425" anchor="t" anchorCtr="0">
            <a:noAutofit/>
          </a:bodyPr>
          <a:lstStyle/>
          <a:p>
            <a:pPr lvl="0" rtl="0">
              <a:spcBef>
                <a:spcPts val="0"/>
              </a:spcBef>
              <a:buNone/>
            </a:pPr>
            <a:r>
              <a:rPr lang="en-GB" sz="1000"/>
              <a:t>The #shapeRMIT strategy team will listen to your thoughts both online and offline. This will influence how we write the strategy.</a:t>
            </a:r>
          </a:p>
        </p:txBody>
      </p:sp>
      <p:sp>
        <p:nvSpPr>
          <p:cNvPr id="87" name="Shape 87"/>
          <p:cNvSpPr txBox="1"/>
          <p:nvPr/>
        </p:nvSpPr>
        <p:spPr>
          <a:xfrm>
            <a:off x="1626612" y="1845600"/>
            <a:ext cx="2477400" cy="395099"/>
          </a:xfrm>
          <a:prstGeom prst="rect">
            <a:avLst/>
          </a:prstGeom>
          <a:noFill/>
          <a:ln>
            <a:noFill/>
          </a:ln>
        </p:spPr>
        <p:txBody>
          <a:bodyPr lIns="91425" tIns="91425" rIns="91425" bIns="91425" anchor="t" anchorCtr="0">
            <a:noAutofit/>
          </a:bodyPr>
          <a:lstStyle/>
          <a:p>
            <a:pPr lvl="0" algn="ctr" rtl="0">
              <a:spcBef>
                <a:spcPts val="0"/>
              </a:spcBef>
              <a:buNone/>
            </a:pPr>
            <a:r>
              <a:rPr lang="en-GB"/>
              <a:t>Have your say</a:t>
            </a:r>
          </a:p>
        </p:txBody>
      </p:sp>
      <p:sp>
        <p:nvSpPr>
          <p:cNvPr id="88" name="Shape 88"/>
          <p:cNvSpPr/>
          <p:nvPr/>
        </p:nvSpPr>
        <p:spPr>
          <a:xfrm>
            <a:off x="1758014" y="2306850"/>
            <a:ext cx="876300" cy="6816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89" name="Shape 89"/>
          <p:cNvSpPr txBox="1"/>
          <p:nvPr/>
        </p:nvSpPr>
        <p:spPr>
          <a:xfrm>
            <a:off x="5746813" y="1879825"/>
            <a:ext cx="1322699" cy="395099"/>
          </a:xfrm>
          <a:prstGeom prst="rect">
            <a:avLst/>
          </a:prstGeom>
          <a:noFill/>
          <a:ln>
            <a:noFill/>
          </a:ln>
        </p:spPr>
        <p:txBody>
          <a:bodyPr lIns="91425" tIns="91425" rIns="91425" bIns="91425" anchor="t" anchorCtr="0">
            <a:noAutofit/>
          </a:bodyPr>
          <a:lstStyle/>
          <a:p>
            <a:pPr lvl="0" rtl="0">
              <a:spcBef>
                <a:spcPts val="0"/>
              </a:spcBef>
              <a:buNone/>
            </a:pPr>
            <a:r>
              <a:rPr lang="en-GB"/>
              <a:t>Be strategic</a:t>
            </a:r>
          </a:p>
        </p:txBody>
      </p:sp>
      <p:sp>
        <p:nvSpPr>
          <p:cNvPr id="90" name="Shape 90"/>
          <p:cNvSpPr/>
          <p:nvPr/>
        </p:nvSpPr>
        <p:spPr>
          <a:xfrm>
            <a:off x="5267274" y="2274925"/>
            <a:ext cx="692438" cy="896950"/>
          </a:xfrm>
          <a:prstGeom prst="flowChartInternalStorage">
            <a:avLst/>
          </a:prstGeom>
          <a:solidFill>
            <a:srgbClr val="F4CC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91" name="Shape 91"/>
          <p:cNvSpPr txBox="1"/>
          <p:nvPr/>
        </p:nvSpPr>
        <p:spPr>
          <a:xfrm>
            <a:off x="6083057" y="2184670"/>
            <a:ext cx="1649100" cy="965399"/>
          </a:xfrm>
          <a:prstGeom prst="rect">
            <a:avLst/>
          </a:prstGeom>
          <a:noFill/>
          <a:ln>
            <a:noFill/>
          </a:ln>
        </p:spPr>
        <p:txBody>
          <a:bodyPr lIns="91425" tIns="91425" rIns="91425" bIns="91425" anchor="t" anchorCtr="0">
            <a:noAutofit/>
          </a:bodyPr>
          <a:lstStyle/>
          <a:p>
            <a:pPr lvl="0" rtl="0">
              <a:spcBef>
                <a:spcPts val="0"/>
              </a:spcBef>
              <a:buNone/>
            </a:pPr>
            <a:r>
              <a:rPr lang="en-GB" sz="1000"/>
              <a:t>As the strategy starts to come together, we'll share the latest with you. Use this information to inform your ongoing discussions.</a:t>
            </a:r>
          </a:p>
        </p:txBody>
      </p:sp>
      <p:sp>
        <p:nvSpPr>
          <p:cNvPr id="92" name="Shape 92"/>
          <p:cNvSpPr/>
          <p:nvPr/>
        </p:nvSpPr>
        <p:spPr>
          <a:xfrm>
            <a:off x="3470662" y="1434462"/>
            <a:ext cx="1883399" cy="445199"/>
          </a:xfrm>
          <a:prstGeom prst="curvedDownArrow">
            <a:avLst>
              <a:gd name="adj1" fmla="val 25000"/>
              <a:gd name="adj2" fmla="val 50000"/>
              <a:gd name="adj3" fmla="val 25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93" name="Shape 93"/>
          <p:cNvSpPr/>
          <p:nvPr/>
        </p:nvSpPr>
        <p:spPr>
          <a:xfrm rot="10800000">
            <a:off x="3437044" y="3319841"/>
            <a:ext cx="1883399" cy="445199"/>
          </a:xfrm>
          <a:prstGeom prst="curvedDownArrow">
            <a:avLst>
              <a:gd name="adj1" fmla="val 25000"/>
              <a:gd name="adj2" fmla="val 50000"/>
              <a:gd name="adj3" fmla="val 25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a:xfrm>
            <a:off x="651000" y="205975"/>
            <a:ext cx="7764000" cy="559199"/>
          </a:xfrm>
          <a:prstGeom prst="rect">
            <a:avLst/>
          </a:prstGeom>
        </p:spPr>
        <p:txBody>
          <a:bodyPr lIns="91425" tIns="91425" rIns="91425" bIns="91425" anchor="b" anchorCtr="0">
            <a:noAutofit/>
          </a:bodyPr>
          <a:lstStyle/>
          <a:p>
            <a:pPr lvl="0" rtl="0">
              <a:spcBef>
                <a:spcPts val="0"/>
              </a:spcBef>
              <a:buNone/>
            </a:pPr>
            <a:r>
              <a:rPr lang="en-GB">
                <a:solidFill>
                  <a:srgbClr val="FF0000"/>
                </a:solidFill>
              </a:rPr>
              <a:t>How ideas for action work</a:t>
            </a:r>
          </a:p>
        </p:txBody>
      </p:sp>
      <p:sp>
        <p:nvSpPr>
          <p:cNvPr id="99" name="Shape 99"/>
          <p:cNvSpPr txBox="1"/>
          <p:nvPr/>
        </p:nvSpPr>
        <p:spPr>
          <a:xfrm>
            <a:off x="3946112" y="1430900"/>
            <a:ext cx="1322699" cy="965399"/>
          </a:xfrm>
          <a:prstGeom prst="rect">
            <a:avLst/>
          </a:prstGeom>
          <a:noFill/>
          <a:ln>
            <a:noFill/>
          </a:ln>
        </p:spPr>
        <p:txBody>
          <a:bodyPr lIns="91425" tIns="91425" rIns="91425" bIns="91425" anchor="t" anchorCtr="0">
            <a:noAutofit/>
          </a:bodyPr>
          <a:lstStyle/>
          <a:p>
            <a:pPr lvl="0" rtl="0">
              <a:spcBef>
                <a:spcPts val="0"/>
              </a:spcBef>
              <a:buNone/>
            </a:pPr>
            <a:r>
              <a:rPr lang="en-GB" sz="800"/>
              <a:t>Use discussion groups as a space to shape up your specific ideas with your RMIT peers.</a:t>
            </a:r>
          </a:p>
        </p:txBody>
      </p:sp>
      <p:sp>
        <p:nvSpPr>
          <p:cNvPr id="100" name="Shape 100"/>
          <p:cNvSpPr txBox="1"/>
          <p:nvPr/>
        </p:nvSpPr>
        <p:spPr>
          <a:xfrm>
            <a:off x="3082937" y="1071200"/>
            <a:ext cx="2477400" cy="395099"/>
          </a:xfrm>
          <a:prstGeom prst="rect">
            <a:avLst/>
          </a:prstGeom>
          <a:noFill/>
          <a:ln>
            <a:noFill/>
          </a:ln>
        </p:spPr>
        <p:txBody>
          <a:bodyPr lIns="91425" tIns="91425" rIns="91425" bIns="91425" anchor="t" anchorCtr="0">
            <a:noAutofit/>
          </a:bodyPr>
          <a:lstStyle/>
          <a:p>
            <a:pPr lvl="0" algn="ctr" rtl="0">
              <a:spcBef>
                <a:spcPts val="0"/>
              </a:spcBef>
              <a:buNone/>
            </a:pPr>
            <a:r>
              <a:rPr lang="en-GB"/>
              <a:t>Brainstorm ideas</a:t>
            </a:r>
          </a:p>
        </p:txBody>
      </p:sp>
      <p:sp>
        <p:nvSpPr>
          <p:cNvPr id="101" name="Shape 101"/>
          <p:cNvSpPr/>
          <p:nvPr/>
        </p:nvSpPr>
        <p:spPr>
          <a:xfrm>
            <a:off x="3082939" y="1553450"/>
            <a:ext cx="876300" cy="681600"/>
          </a:xfrm>
          <a:prstGeom prst="wedgeEllipseCallout">
            <a:avLst>
              <a:gd name="adj1" fmla="val -20833"/>
              <a:gd name="adj2" fmla="val 62500"/>
            </a:avLst>
          </a:prstGeom>
          <a:solidFill>
            <a:srgbClr val="CFE2F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2" name="Shape 102"/>
          <p:cNvSpPr txBox="1"/>
          <p:nvPr/>
        </p:nvSpPr>
        <p:spPr>
          <a:xfrm>
            <a:off x="2109286" y="3127425"/>
            <a:ext cx="1556999" cy="395099"/>
          </a:xfrm>
          <a:prstGeom prst="rect">
            <a:avLst/>
          </a:prstGeom>
          <a:noFill/>
          <a:ln>
            <a:noFill/>
          </a:ln>
        </p:spPr>
        <p:txBody>
          <a:bodyPr lIns="91425" tIns="91425" rIns="91425" bIns="91425" anchor="t" anchorCtr="0">
            <a:noAutofit/>
          </a:bodyPr>
          <a:lstStyle/>
          <a:p>
            <a:pPr lvl="0" rtl="0">
              <a:spcBef>
                <a:spcPts val="0"/>
              </a:spcBef>
              <a:buNone/>
            </a:pPr>
            <a:r>
              <a:rPr lang="en-GB"/>
              <a:t>Imagine action</a:t>
            </a:r>
          </a:p>
        </p:txBody>
      </p:sp>
      <p:sp>
        <p:nvSpPr>
          <p:cNvPr id="103" name="Shape 103"/>
          <p:cNvSpPr/>
          <p:nvPr/>
        </p:nvSpPr>
        <p:spPr>
          <a:xfrm>
            <a:off x="1737883" y="3522532"/>
            <a:ext cx="876300" cy="818100"/>
          </a:xfrm>
          <a:prstGeom prst="verticalScroll">
            <a:avLst>
              <a:gd name="adj" fmla="val 12500"/>
            </a:avLst>
          </a:prstGeom>
          <a:solidFill>
            <a:srgbClr val="D9EAD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4" name="Shape 104"/>
          <p:cNvSpPr txBox="1"/>
          <p:nvPr/>
        </p:nvSpPr>
        <p:spPr>
          <a:xfrm>
            <a:off x="5506063" y="3023350"/>
            <a:ext cx="1322699" cy="395099"/>
          </a:xfrm>
          <a:prstGeom prst="rect">
            <a:avLst/>
          </a:prstGeom>
          <a:noFill/>
          <a:ln>
            <a:noFill/>
          </a:ln>
        </p:spPr>
        <p:txBody>
          <a:bodyPr lIns="91425" tIns="91425" rIns="91425" bIns="91425" anchor="t" anchorCtr="0">
            <a:noAutofit/>
          </a:bodyPr>
          <a:lstStyle/>
          <a:p>
            <a:pPr lvl="0" rtl="0">
              <a:spcBef>
                <a:spcPts val="0"/>
              </a:spcBef>
              <a:buNone/>
            </a:pPr>
            <a:r>
              <a:rPr lang="en-GB"/>
              <a:t>Be strategic</a:t>
            </a:r>
          </a:p>
        </p:txBody>
      </p:sp>
      <p:sp>
        <p:nvSpPr>
          <p:cNvPr id="105" name="Shape 105"/>
          <p:cNvSpPr/>
          <p:nvPr/>
        </p:nvSpPr>
        <p:spPr>
          <a:xfrm>
            <a:off x="5359124" y="3486900"/>
            <a:ext cx="692438" cy="896950"/>
          </a:xfrm>
          <a:prstGeom prst="flowChartInternalStorage">
            <a:avLst/>
          </a:prstGeom>
          <a:solidFill>
            <a:srgbClr val="F4CC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p>
        </p:txBody>
      </p:sp>
      <p:sp>
        <p:nvSpPr>
          <p:cNvPr id="106" name="Shape 106"/>
          <p:cNvSpPr txBox="1"/>
          <p:nvPr/>
        </p:nvSpPr>
        <p:spPr>
          <a:xfrm>
            <a:off x="6083410" y="3376475"/>
            <a:ext cx="1322699" cy="965399"/>
          </a:xfrm>
          <a:prstGeom prst="rect">
            <a:avLst/>
          </a:prstGeom>
          <a:noFill/>
          <a:ln>
            <a:noFill/>
          </a:ln>
        </p:spPr>
        <p:txBody>
          <a:bodyPr lIns="91425" tIns="91425" rIns="91425" bIns="91425" anchor="t" anchorCtr="0">
            <a:noAutofit/>
          </a:bodyPr>
          <a:lstStyle/>
          <a:p>
            <a:pPr lvl="0" rtl="0">
              <a:spcBef>
                <a:spcPts val="0"/>
              </a:spcBef>
              <a:buNone/>
            </a:pPr>
            <a:r>
              <a:rPr lang="en-GB" sz="800"/>
              <a:t>Always try to relate your ideas back to the strategy, as well as connecting up with others who have similar ideas and interests.</a:t>
            </a:r>
          </a:p>
        </p:txBody>
      </p:sp>
      <p:sp>
        <p:nvSpPr>
          <p:cNvPr id="107" name="Shape 107"/>
          <p:cNvSpPr txBox="1"/>
          <p:nvPr/>
        </p:nvSpPr>
        <p:spPr>
          <a:xfrm>
            <a:off x="2686637" y="3418450"/>
            <a:ext cx="1322699" cy="965399"/>
          </a:xfrm>
          <a:prstGeom prst="rect">
            <a:avLst/>
          </a:prstGeom>
          <a:noFill/>
          <a:ln>
            <a:noFill/>
          </a:ln>
        </p:spPr>
        <p:txBody>
          <a:bodyPr lIns="91425" tIns="91425" rIns="91425" bIns="91425" anchor="t" anchorCtr="0">
            <a:noAutofit/>
          </a:bodyPr>
          <a:lstStyle/>
          <a:p>
            <a:pPr lvl="0" rtl="0">
              <a:spcBef>
                <a:spcPts val="0"/>
              </a:spcBef>
              <a:buNone/>
            </a:pPr>
            <a:r>
              <a:rPr lang="en-GB" sz="800"/>
              <a:t>Create specific proposals for ways in which RMIT can realise its strategic vision.</a:t>
            </a:r>
          </a:p>
        </p:txBody>
      </p:sp>
      <p:sp>
        <p:nvSpPr>
          <p:cNvPr id="108" name="Shape 108"/>
          <p:cNvSpPr/>
          <p:nvPr/>
        </p:nvSpPr>
        <p:spPr>
          <a:xfrm rot="2880767">
            <a:off x="5098290" y="2414633"/>
            <a:ext cx="734567" cy="320344"/>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9" name="Shape 109"/>
          <p:cNvSpPr/>
          <p:nvPr/>
        </p:nvSpPr>
        <p:spPr>
          <a:xfrm rot="10798596">
            <a:off x="4081796" y="3596350"/>
            <a:ext cx="734700" cy="320399"/>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10" name="Shape 110"/>
          <p:cNvSpPr/>
          <p:nvPr/>
        </p:nvSpPr>
        <p:spPr>
          <a:xfrm rot="-2907583">
            <a:off x="2520437" y="2543224"/>
            <a:ext cx="734679" cy="320265"/>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theme/theme1.xml><?xml version="1.0" encoding="utf-8"?>
<a:theme xmlns:a="http://schemas.openxmlformats.org/drawingml/2006/main"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3010</Words>
  <Application>Microsoft Macintosh PowerPoint</Application>
  <PresentationFormat>On-screen Show (16:9)</PresentationFormat>
  <Paragraphs>228</Paragraphs>
  <Slides>35</Slides>
  <Notes>35</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simple-light</vt:lpstr>
      <vt:lpstr>Catalyst Presentation Pack</vt:lpstr>
      <vt:lpstr>What the presentation pack covers</vt:lpstr>
      <vt:lpstr>Leading #shapeRMIT</vt:lpstr>
      <vt:lpstr>Outcomes for today</vt:lpstr>
      <vt:lpstr>Flow of the day</vt:lpstr>
      <vt:lpstr>#shapeRMIT purpose and principles</vt:lpstr>
      <vt:lpstr>#shapeRMIT outcomes</vt:lpstr>
      <vt:lpstr>How the strategy is created</vt:lpstr>
      <vt:lpstr>How ideas for action work</vt:lpstr>
      <vt:lpstr>How to participate in #shapeRMIT</vt:lpstr>
      <vt:lpstr>#shapeRMIT is built around 7 priority themes</vt:lpstr>
      <vt:lpstr>Types of online discussion group</vt:lpstr>
      <vt:lpstr>How participants shape RMIT</vt:lpstr>
      <vt:lpstr>How participants shape RMIT</vt:lpstr>
      <vt:lpstr>#shapeRMIT timeline</vt:lpstr>
      <vt:lpstr>Catalyst slides</vt:lpstr>
      <vt:lpstr>Role of the catalyst</vt:lpstr>
      <vt:lpstr>Catalyst activities</vt:lpstr>
      <vt:lpstr>Catalyst kit</vt:lpstr>
      <vt:lpstr>How participants shape RMIT</vt:lpstr>
      <vt:lpstr>Workshop slides</vt:lpstr>
      <vt:lpstr>Future perspectives exercise</vt:lpstr>
      <vt:lpstr>Community slice &amp; dice!</vt:lpstr>
      <vt:lpstr>Idea sprint</vt:lpstr>
      <vt:lpstr>Prototyping ideas for action</vt:lpstr>
      <vt:lpstr>Catalyst conversation</vt:lpstr>
      <vt:lpstr>Next steps</vt:lpstr>
      <vt:lpstr>7 Priority Themes</vt:lpstr>
      <vt:lpstr>Teaching &amp; Learning</vt:lpstr>
      <vt:lpstr>Student Experience &amp; Support</vt:lpstr>
      <vt:lpstr>Industry &amp; Community Engagement</vt:lpstr>
      <vt:lpstr>Research &amp; Innovation</vt:lpstr>
      <vt:lpstr>Global Reach &amp; Impact</vt:lpstr>
      <vt:lpstr>Enterprise &amp; Employability</vt:lpstr>
      <vt:lpstr>Workforce &amp; Systems Capability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Catalyst Presentation Pack</dc:title>
  <cp:lastModifiedBy>Matt Cooperrider</cp:lastModifiedBy>
  <cp:revision>1</cp:revision>
  <dcterms:modified xsi:type="dcterms:W3CDTF">2015-07-08T00:08:48Z</dcterms:modified>
</cp:coreProperties>
</file>